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1" r:id="rId3"/>
    <p:sldId id="266" r:id="rId4"/>
    <p:sldId id="257" r:id="rId5"/>
    <p:sldId id="258" r:id="rId6"/>
    <p:sldId id="259" r:id="rId7"/>
    <p:sldId id="260" r:id="rId8"/>
    <p:sldId id="268" r:id="rId9"/>
    <p:sldId id="261" r:id="rId10"/>
    <p:sldId id="265" r:id="rId11"/>
    <p:sldId id="262" r:id="rId12"/>
    <p:sldId id="269" r:id="rId13"/>
    <p:sldId id="267" r:id="rId14"/>
    <p:sldId id="270" r:id="rId15"/>
    <p:sldId id="263"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F6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5268" autoAdjust="0"/>
  </p:normalViewPr>
  <p:slideViewPr>
    <p:cSldViewPr snapToGrid="0">
      <p:cViewPr varScale="1">
        <p:scale>
          <a:sx n="109" d="100"/>
          <a:sy n="109" d="100"/>
        </p:scale>
        <p:origin x="384" y="108"/>
      </p:cViewPr>
      <p:guideLst/>
    </p:cSldViewPr>
  </p:slideViewPr>
  <p:outlineViewPr>
    <p:cViewPr>
      <p:scale>
        <a:sx n="33" d="100"/>
        <a:sy n="33" d="100"/>
      </p:scale>
      <p:origin x="0" y="-55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EB53E-1501-48A4-BAE6-274009AEAF9B}" type="datetimeFigureOut">
              <a:rPr lang="en-US" smtClean="0"/>
              <a:t>3/11/2019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94170-5052-4B9E-BA14-4AD9B78E1D58}" type="slidenum">
              <a:rPr lang="en-US" smtClean="0"/>
              <a:t>‹#›</a:t>
            </a:fld>
            <a:endParaRPr lang="en-US"/>
          </a:p>
        </p:txBody>
      </p:sp>
    </p:spTree>
    <p:extLst>
      <p:ext uri="{BB962C8B-B14F-4D97-AF65-F5344CB8AC3E}">
        <p14:creationId xmlns:p14="http://schemas.microsoft.com/office/powerpoint/2010/main" val="232876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cmag.com/feature/362120/how-to-block-robocalls-and-spam-calls/1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b.bixel.io/v1/t/c/2ea4ae65-7d3f-1a70-92ea-6135ec2730ff/outlk:2fc1ba6c-058a-4b35-bf17-a124073ca85d/chammond@gscpa.org/https:/www.digicert.com/blog/buy-site-know-website-secur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bb.bixel.io/v1/t/c/2ea4ae65-7d3f-1a70-92ea-6135ec2730ff/outlk:2fc1ba6c-058a-4b35-bf17-a124073ca85d/chammond@gscpa.org/https:/www.thoughtco.com/gauging-website-reliability-207383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394170-5052-4B9E-BA14-4AD9B78E1D58}" type="slidenum">
              <a:rPr lang="en-US" smtClean="0"/>
              <a:t>2</a:t>
            </a:fld>
            <a:endParaRPr lang="en-US"/>
          </a:p>
        </p:txBody>
      </p:sp>
    </p:spTree>
    <p:extLst>
      <p:ext uri="{BB962C8B-B14F-4D97-AF65-F5344CB8AC3E}">
        <p14:creationId xmlns:p14="http://schemas.microsoft.com/office/powerpoint/2010/main" val="2502197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and/or your trusted will need to get your score and report at different places. </a:t>
            </a:r>
          </a:p>
          <a:p>
            <a:r>
              <a:rPr lang="en-US" dirty="0"/>
              <a:t>Note that you can temporarily unfreeze your credit as needed. Add from article. </a:t>
            </a:r>
          </a:p>
        </p:txBody>
      </p:sp>
      <p:sp>
        <p:nvSpPr>
          <p:cNvPr id="4" name="Slide Number Placeholder 3"/>
          <p:cNvSpPr>
            <a:spLocks noGrp="1"/>
          </p:cNvSpPr>
          <p:nvPr>
            <p:ph type="sldNum" sz="quarter" idx="5"/>
          </p:nvPr>
        </p:nvSpPr>
        <p:spPr/>
        <p:txBody>
          <a:bodyPr/>
          <a:lstStyle/>
          <a:p>
            <a:fld id="{B1394170-5052-4B9E-BA14-4AD9B78E1D58}" type="slidenum">
              <a:rPr lang="en-US" smtClean="0"/>
              <a:t>12</a:t>
            </a:fld>
            <a:endParaRPr lang="en-US"/>
          </a:p>
        </p:txBody>
      </p:sp>
    </p:spTree>
    <p:extLst>
      <p:ext uri="{BB962C8B-B14F-4D97-AF65-F5344CB8AC3E}">
        <p14:creationId xmlns:p14="http://schemas.microsoft.com/office/powerpoint/2010/main" val="978088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https://blog.credit.com/2016/01/how-to-stop-credit-card-solicitations-for-good-133725/ </a:t>
            </a:r>
          </a:p>
        </p:txBody>
      </p:sp>
      <p:sp>
        <p:nvSpPr>
          <p:cNvPr id="4" name="Slide Number Placeholder 3"/>
          <p:cNvSpPr>
            <a:spLocks noGrp="1"/>
          </p:cNvSpPr>
          <p:nvPr>
            <p:ph type="sldNum" sz="quarter" idx="5"/>
          </p:nvPr>
        </p:nvSpPr>
        <p:spPr/>
        <p:txBody>
          <a:bodyPr/>
          <a:lstStyle/>
          <a:p>
            <a:fld id="{B1394170-5052-4B9E-BA14-4AD9B78E1D58}" type="slidenum">
              <a:rPr lang="en-US" smtClean="0"/>
              <a:t>13</a:t>
            </a:fld>
            <a:endParaRPr lang="en-US"/>
          </a:p>
        </p:txBody>
      </p:sp>
    </p:spTree>
    <p:extLst>
      <p:ext uri="{BB962C8B-B14F-4D97-AF65-F5344CB8AC3E}">
        <p14:creationId xmlns:p14="http://schemas.microsoft.com/office/powerpoint/2010/main" val="3180326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general power of attorney does not give someone the right to sign a tax return or represent you in tax issues. This must be added. </a:t>
            </a:r>
          </a:p>
          <a:p>
            <a:endParaRPr lang="en-US" dirty="0"/>
          </a:p>
        </p:txBody>
      </p:sp>
      <p:sp>
        <p:nvSpPr>
          <p:cNvPr id="4" name="Slide Number Placeholder 3"/>
          <p:cNvSpPr>
            <a:spLocks noGrp="1"/>
          </p:cNvSpPr>
          <p:nvPr>
            <p:ph type="sldNum" sz="quarter" idx="5"/>
          </p:nvPr>
        </p:nvSpPr>
        <p:spPr/>
        <p:txBody>
          <a:bodyPr/>
          <a:lstStyle/>
          <a:p>
            <a:fld id="{B1394170-5052-4B9E-BA14-4AD9B78E1D58}" type="slidenum">
              <a:rPr lang="en-US" smtClean="0"/>
              <a:t>14</a:t>
            </a:fld>
            <a:endParaRPr lang="en-US"/>
          </a:p>
        </p:txBody>
      </p:sp>
    </p:spTree>
    <p:extLst>
      <p:ext uri="{BB962C8B-B14F-4D97-AF65-F5344CB8AC3E}">
        <p14:creationId xmlns:p14="http://schemas.microsoft.com/office/powerpoint/2010/main" val="3052294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general power of attorney does not give someone the right to sign a tax return or represent you in tax issues. This must be added. </a:t>
            </a:r>
          </a:p>
          <a:p>
            <a:endParaRPr lang="en-US" dirty="0"/>
          </a:p>
        </p:txBody>
      </p:sp>
      <p:sp>
        <p:nvSpPr>
          <p:cNvPr id="4" name="Slide Number Placeholder 3"/>
          <p:cNvSpPr>
            <a:spLocks noGrp="1"/>
          </p:cNvSpPr>
          <p:nvPr>
            <p:ph type="sldNum" sz="quarter" idx="5"/>
          </p:nvPr>
        </p:nvSpPr>
        <p:spPr/>
        <p:txBody>
          <a:bodyPr/>
          <a:lstStyle/>
          <a:p>
            <a:fld id="{B1394170-5052-4B9E-BA14-4AD9B78E1D58}" type="slidenum">
              <a:rPr lang="en-US" smtClean="0"/>
              <a:t>15</a:t>
            </a:fld>
            <a:endParaRPr lang="en-US"/>
          </a:p>
        </p:txBody>
      </p:sp>
    </p:spTree>
    <p:extLst>
      <p:ext uri="{BB962C8B-B14F-4D97-AF65-F5344CB8AC3E}">
        <p14:creationId xmlns:p14="http://schemas.microsoft.com/office/powerpoint/2010/main" val="137536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turn 65, you qualify for Medicare and may apply at that point. </a:t>
            </a:r>
          </a:p>
        </p:txBody>
      </p:sp>
      <p:sp>
        <p:nvSpPr>
          <p:cNvPr id="4" name="Slide Number Placeholder 3"/>
          <p:cNvSpPr>
            <a:spLocks noGrp="1"/>
          </p:cNvSpPr>
          <p:nvPr>
            <p:ph type="sldNum" sz="quarter" idx="5"/>
          </p:nvPr>
        </p:nvSpPr>
        <p:spPr/>
        <p:txBody>
          <a:bodyPr/>
          <a:lstStyle/>
          <a:p>
            <a:fld id="{B1394170-5052-4B9E-BA14-4AD9B78E1D58}" type="slidenum">
              <a:rPr lang="en-US" smtClean="0"/>
              <a:t>3</a:t>
            </a:fld>
            <a:endParaRPr lang="en-US"/>
          </a:p>
        </p:txBody>
      </p:sp>
    </p:spTree>
    <p:extLst>
      <p:ext uri="{BB962C8B-B14F-4D97-AF65-F5344CB8AC3E}">
        <p14:creationId xmlns:p14="http://schemas.microsoft.com/office/powerpoint/2010/main" val="3360266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to the audience – please keep your cell phone in your hand when answering the door. Keep 911 programed in your favorites of your phone for quick and easy access. </a:t>
            </a:r>
          </a:p>
        </p:txBody>
      </p:sp>
      <p:sp>
        <p:nvSpPr>
          <p:cNvPr id="4" name="Slide Number Placeholder 3"/>
          <p:cNvSpPr>
            <a:spLocks noGrp="1"/>
          </p:cNvSpPr>
          <p:nvPr>
            <p:ph type="sldNum" sz="quarter" idx="5"/>
          </p:nvPr>
        </p:nvSpPr>
        <p:spPr/>
        <p:txBody>
          <a:bodyPr/>
          <a:lstStyle/>
          <a:p>
            <a:fld id="{B1394170-5052-4B9E-BA14-4AD9B78E1D58}" type="slidenum">
              <a:rPr lang="en-US" smtClean="0"/>
              <a:t>5</a:t>
            </a:fld>
            <a:endParaRPr lang="en-US"/>
          </a:p>
        </p:txBody>
      </p:sp>
    </p:spTree>
    <p:extLst>
      <p:ext uri="{BB962C8B-B14F-4D97-AF65-F5344CB8AC3E}">
        <p14:creationId xmlns:p14="http://schemas.microsoft.com/office/powerpoint/2010/main" val="419246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GPS might be located on your phone, in your car, or on a portable GPS device. </a:t>
            </a:r>
          </a:p>
          <a:p>
            <a:r>
              <a:rPr lang="en-US" dirty="0"/>
              <a:t>Setting your address to the nearest police or fire station will help if your car or phone is stolen. </a:t>
            </a:r>
          </a:p>
          <a:p>
            <a:r>
              <a:rPr lang="en-US" dirty="0"/>
              <a:t>Keep your phone locked with a security code at all times. </a:t>
            </a:r>
          </a:p>
        </p:txBody>
      </p:sp>
      <p:sp>
        <p:nvSpPr>
          <p:cNvPr id="4" name="Slide Number Placeholder 3"/>
          <p:cNvSpPr>
            <a:spLocks noGrp="1"/>
          </p:cNvSpPr>
          <p:nvPr>
            <p:ph type="sldNum" sz="quarter" idx="5"/>
          </p:nvPr>
        </p:nvSpPr>
        <p:spPr/>
        <p:txBody>
          <a:bodyPr/>
          <a:lstStyle/>
          <a:p>
            <a:fld id="{B1394170-5052-4B9E-BA14-4AD9B78E1D58}" type="slidenum">
              <a:rPr lang="en-US" smtClean="0"/>
              <a:t>6</a:t>
            </a:fld>
            <a:endParaRPr lang="en-US"/>
          </a:p>
        </p:txBody>
      </p:sp>
    </p:spTree>
    <p:extLst>
      <p:ext uri="{BB962C8B-B14F-4D97-AF65-F5344CB8AC3E}">
        <p14:creationId xmlns:p14="http://schemas.microsoft.com/office/powerpoint/2010/main" val="1724657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 – could be your next of kin or someone who knows your healthcare directives and any healthcare issues </a:t>
            </a:r>
          </a:p>
        </p:txBody>
      </p:sp>
      <p:sp>
        <p:nvSpPr>
          <p:cNvPr id="4" name="Slide Number Placeholder 3"/>
          <p:cNvSpPr>
            <a:spLocks noGrp="1"/>
          </p:cNvSpPr>
          <p:nvPr>
            <p:ph type="sldNum" sz="quarter" idx="5"/>
          </p:nvPr>
        </p:nvSpPr>
        <p:spPr/>
        <p:txBody>
          <a:bodyPr/>
          <a:lstStyle/>
          <a:p>
            <a:fld id="{B1394170-5052-4B9E-BA14-4AD9B78E1D58}" type="slidenum">
              <a:rPr lang="en-US" smtClean="0"/>
              <a:t>7</a:t>
            </a:fld>
            <a:endParaRPr lang="en-US"/>
          </a:p>
        </p:txBody>
      </p:sp>
    </p:spTree>
    <p:extLst>
      <p:ext uri="{BB962C8B-B14F-4D97-AF65-F5344CB8AC3E}">
        <p14:creationId xmlns:p14="http://schemas.microsoft.com/office/powerpoint/2010/main" val="396241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to the audience the </a:t>
            </a:r>
            <a:r>
              <a:rPr lang="en-US" dirty="0" err="1"/>
              <a:t>nomorobo</a:t>
            </a:r>
            <a:r>
              <a:rPr lang="en-US" dirty="0"/>
              <a:t> is an example of this service. There are many companies available. This is an example and not a promotion of use. </a:t>
            </a:r>
          </a:p>
          <a:p>
            <a:r>
              <a:rPr lang="en-US" dirty="0"/>
              <a:t>Here is an article to discuss these different services: </a:t>
            </a:r>
            <a:r>
              <a:rPr lang="en-US" sz="1200" u="sng" kern="1200" dirty="0">
                <a:solidFill>
                  <a:schemeClr val="tx1"/>
                </a:solidFill>
                <a:effectLst/>
                <a:latin typeface="+mn-lt"/>
                <a:ea typeface="+mn-ea"/>
                <a:cs typeface="+mn-cs"/>
                <a:hlinkClick r:id="rId3"/>
              </a:rPr>
              <a:t>https://www.pcmag.com/feature/362120/how-to-block-robocalls-and-spam-calls/18</a:t>
            </a:r>
            <a:endParaRPr lang="en-US"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394170-5052-4B9E-BA14-4AD9B78E1D58}" type="slidenum">
              <a:rPr lang="en-US" smtClean="0"/>
              <a:t>8</a:t>
            </a:fld>
            <a:endParaRPr lang="en-US"/>
          </a:p>
        </p:txBody>
      </p:sp>
    </p:spTree>
    <p:extLst>
      <p:ext uri="{BB962C8B-B14F-4D97-AF65-F5344CB8AC3E}">
        <p14:creationId xmlns:p14="http://schemas.microsoft.com/office/powerpoint/2010/main" val="1870209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DMA Choice – add wording here from the website. </a:t>
            </a:r>
          </a:p>
        </p:txBody>
      </p:sp>
      <p:sp>
        <p:nvSpPr>
          <p:cNvPr id="4" name="Slide Number Placeholder 3"/>
          <p:cNvSpPr>
            <a:spLocks noGrp="1"/>
          </p:cNvSpPr>
          <p:nvPr>
            <p:ph type="sldNum" sz="quarter" idx="5"/>
          </p:nvPr>
        </p:nvSpPr>
        <p:spPr/>
        <p:txBody>
          <a:bodyPr/>
          <a:lstStyle/>
          <a:p>
            <a:fld id="{B1394170-5052-4B9E-BA14-4AD9B78E1D58}" type="slidenum">
              <a:rPr lang="en-US" smtClean="0"/>
              <a:t>9</a:t>
            </a:fld>
            <a:endParaRPr lang="en-US"/>
          </a:p>
        </p:txBody>
      </p:sp>
    </p:spTree>
    <p:extLst>
      <p:ext uri="{BB962C8B-B14F-4D97-AF65-F5344CB8AC3E}">
        <p14:creationId xmlns:p14="http://schemas.microsoft.com/office/powerpoint/2010/main" val="1371126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cards seem to easier for online returns and may offer a higher degree of protection. </a:t>
            </a:r>
          </a:p>
          <a:p>
            <a:endParaRPr lang="en-US" dirty="0"/>
          </a:p>
          <a:p>
            <a:r>
              <a:rPr lang="en-US" sz="1200" kern="1200" dirty="0">
                <a:solidFill>
                  <a:schemeClr val="tx1"/>
                </a:solidFill>
                <a:effectLst/>
                <a:latin typeface="+mn-lt"/>
                <a:ea typeface="+mn-ea"/>
                <a:cs typeface="+mn-cs"/>
              </a:rPr>
              <a:t>How do know if a website is secure?</a:t>
            </a:r>
          </a:p>
          <a:p>
            <a:r>
              <a:rPr lang="en-US" sz="1200" kern="1200" dirty="0">
                <a:solidFill>
                  <a:schemeClr val="tx1"/>
                </a:solidFill>
                <a:effectLst/>
                <a:latin typeface="+mn-lt"/>
                <a:ea typeface="+mn-ea"/>
                <a:cs typeface="+mn-cs"/>
              </a:rPr>
              <a:t>Check the SSL Certificate. Look at the URL of the </a:t>
            </a:r>
            <a:r>
              <a:rPr lang="en-US" sz="1200" b="1" kern="1200" dirty="0">
                <a:solidFill>
                  <a:schemeClr val="tx1"/>
                </a:solidFill>
                <a:effectLst/>
                <a:latin typeface="+mn-lt"/>
                <a:ea typeface="+mn-ea"/>
                <a:cs typeface="+mn-cs"/>
              </a:rPr>
              <a:t>website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If</a:t>
            </a:r>
            <a:r>
              <a:rPr lang="en-US" sz="1200" kern="1200" dirty="0">
                <a:solidFill>
                  <a:schemeClr val="tx1"/>
                </a:solidFill>
                <a:effectLst/>
                <a:latin typeface="+mn-lt"/>
                <a:ea typeface="+mn-ea"/>
                <a:cs typeface="+mn-cs"/>
              </a:rPr>
              <a:t> it begins with “https” instead of “http” it means the </a:t>
            </a:r>
            <a:r>
              <a:rPr lang="en-US" sz="1200" b="1" kern="1200" dirty="0">
                <a:solidFill>
                  <a:schemeClr val="tx1"/>
                </a:solidFill>
                <a:effectLst/>
                <a:latin typeface="+mn-lt"/>
                <a:ea typeface="+mn-ea"/>
                <a:cs typeface="+mn-cs"/>
              </a:rPr>
              <a:t>site</a:t>
            </a:r>
            <a:r>
              <a:rPr lang="en-US" sz="1200" kern="1200" dirty="0">
                <a:solidFill>
                  <a:schemeClr val="tx1"/>
                </a:solidFill>
                <a:effectLst/>
                <a:latin typeface="+mn-lt"/>
                <a:ea typeface="+mn-ea"/>
                <a:cs typeface="+mn-cs"/>
              </a:rPr>
              <a:t> is secured using an SSL Certificate (the s stands for </a:t>
            </a:r>
            <a:r>
              <a:rPr lang="en-US" sz="1200" b="1" kern="1200" dirty="0">
                <a:solidFill>
                  <a:schemeClr val="tx1"/>
                </a:solidFill>
                <a:effectLst/>
                <a:latin typeface="+mn-lt"/>
                <a:ea typeface="+mn-ea"/>
                <a:cs typeface="+mn-cs"/>
              </a:rPr>
              <a:t>secure</a:t>
            </a:r>
            <a:r>
              <a:rPr lang="en-US" sz="1200" kern="1200" dirty="0">
                <a:solidFill>
                  <a:schemeClr val="tx1"/>
                </a:solidFill>
                <a:effectLst/>
                <a:latin typeface="+mn-lt"/>
                <a:ea typeface="+mn-ea"/>
                <a:cs typeface="+mn-cs"/>
              </a:rPr>
              <a:t>). SSL Certificates </a:t>
            </a:r>
            <a:r>
              <a:rPr lang="en-US" sz="1200" b="1" kern="1200" dirty="0">
                <a:solidFill>
                  <a:schemeClr val="tx1"/>
                </a:solidFill>
                <a:effectLst/>
                <a:latin typeface="+mn-lt"/>
                <a:ea typeface="+mn-ea"/>
                <a:cs typeface="+mn-cs"/>
              </a:rPr>
              <a:t>secure</a:t>
            </a:r>
            <a:r>
              <a:rPr lang="en-US" sz="1200" kern="1200" dirty="0">
                <a:solidFill>
                  <a:schemeClr val="tx1"/>
                </a:solidFill>
                <a:effectLst/>
                <a:latin typeface="+mn-lt"/>
                <a:ea typeface="+mn-ea"/>
                <a:cs typeface="+mn-cs"/>
              </a:rPr>
              <a:t> all of your data as it is passed from your browser to the </a:t>
            </a:r>
            <a:r>
              <a:rPr lang="en-US" sz="1200" b="1" kern="1200" dirty="0">
                <a:solidFill>
                  <a:schemeClr val="tx1"/>
                </a:solidFill>
                <a:effectLst/>
                <a:latin typeface="+mn-lt"/>
                <a:ea typeface="+mn-ea"/>
                <a:cs typeface="+mn-cs"/>
              </a:rPr>
              <a:t>website's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server.Nov</a:t>
            </a:r>
            <a:r>
              <a:rPr lang="en-US" sz="1200" kern="1200" dirty="0">
                <a:solidFill>
                  <a:schemeClr val="tx1"/>
                </a:solidFill>
                <a:effectLst/>
                <a:latin typeface="+mn-lt"/>
                <a:ea typeface="+mn-ea"/>
                <a:cs typeface="+mn-cs"/>
              </a:rPr>
              <a:t> 26, 2014</a:t>
            </a:r>
          </a:p>
          <a:p>
            <a:r>
              <a:rPr lang="en-US" sz="1200" u="none" strike="noStrike" kern="1200" dirty="0">
                <a:solidFill>
                  <a:schemeClr val="tx1"/>
                </a:solidFill>
                <a:effectLst/>
                <a:latin typeface="+mn-lt"/>
                <a:ea typeface="+mn-ea"/>
                <a:cs typeface="+mn-cs"/>
                <a:hlinkClick r:id="rId3"/>
              </a:rPr>
              <a:t>How to Know if a Website is Secure | DigiCert Blog</a:t>
            </a:r>
            <a:endParaRPr lang="en-US" sz="1200" kern="1200" dirty="0">
              <a:solidFill>
                <a:schemeClr val="tx1"/>
              </a:solidFill>
              <a:effectLst/>
              <a:latin typeface="+mn-lt"/>
              <a:ea typeface="+mn-ea"/>
              <a:cs typeface="+mn-cs"/>
            </a:endParaRPr>
          </a:p>
          <a:p>
            <a:br>
              <a:rPr lang="en-US" sz="1200" u="none" strike="noStrike" kern="1200" dirty="0">
                <a:solidFill>
                  <a:schemeClr val="tx1"/>
                </a:solidFill>
                <a:effectLst/>
                <a:latin typeface="+mn-lt"/>
                <a:ea typeface="+mn-ea"/>
                <a:cs typeface="+mn-cs"/>
                <a:hlinkClick r:id="rId3"/>
              </a:rPr>
            </a:br>
            <a:br>
              <a:rPr lang="en-US" sz="1200" u="none" strike="noStrike" kern="1200" dirty="0">
                <a:solidFill>
                  <a:schemeClr val="tx1"/>
                </a:solidFill>
                <a:effectLst/>
                <a:latin typeface="+mn-lt"/>
                <a:ea typeface="+mn-ea"/>
                <a:cs typeface="+mn-cs"/>
                <a:hlinkClick r:id="rId3"/>
              </a:rPr>
            </a:br>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hlinkClick r:id="rId3"/>
              </a:rPr>
              <a:t>https://www.digicert.com/blog/buy-site-know-website-secure/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4"/>
              </a:rPr>
              <a:t>https://www.thoughtco.com/gauging-website-reliability-2073838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https://www.digicert.com/blog/buy-site-know-website-secure/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1394170-5052-4B9E-BA14-4AD9B78E1D58}" type="slidenum">
              <a:rPr lang="en-US" smtClean="0"/>
              <a:t>10</a:t>
            </a:fld>
            <a:endParaRPr lang="en-US"/>
          </a:p>
        </p:txBody>
      </p:sp>
    </p:spTree>
    <p:extLst>
      <p:ext uri="{BB962C8B-B14F-4D97-AF65-F5344CB8AC3E}">
        <p14:creationId xmlns:p14="http://schemas.microsoft.com/office/powerpoint/2010/main" val="3010256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get your score and report at different places. </a:t>
            </a:r>
          </a:p>
          <a:p>
            <a:r>
              <a:rPr lang="en-US" dirty="0"/>
              <a:t>Help may be any reason you cannot do it yourself – vacation, hospital stay, etc. </a:t>
            </a:r>
          </a:p>
        </p:txBody>
      </p:sp>
      <p:sp>
        <p:nvSpPr>
          <p:cNvPr id="4" name="Slide Number Placeholder 3"/>
          <p:cNvSpPr>
            <a:spLocks noGrp="1"/>
          </p:cNvSpPr>
          <p:nvPr>
            <p:ph type="sldNum" sz="quarter" idx="5"/>
          </p:nvPr>
        </p:nvSpPr>
        <p:spPr/>
        <p:txBody>
          <a:bodyPr/>
          <a:lstStyle/>
          <a:p>
            <a:fld id="{B1394170-5052-4B9E-BA14-4AD9B78E1D58}" type="slidenum">
              <a:rPr lang="en-US" smtClean="0"/>
              <a:t>11</a:t>
            </a:fld>
            <a:endParaRPr lang="en-US"/>
          </a:p>
        </p:txBody>
      </p:sp>
    </p:spTree>
    <p:extLst>
      <p:ext uri="{BB962C8B-B14F-4D97-AF65-F5344CB8AC3E}">
        <p14:creationId xmlns:p14="http://schemas.microsoft.com/office/powerpoint/2010/main" val="16641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A215A-BE9E-4CF4-A43E-B7455D8099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626F4A-13E7-4F1D-A5DE-DE9A114294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63DA53-3E36-4748-B094-A424C2FC6E9C}"/>
              </a:ext>
            </a:extLst>
          </p:cNvPr>
          <p:cNvSpPr>
            <a:spLocks noGrp="1"/>
          </p:cNvSpPr>
          <p:nvPr>
            <p:ph type="dt" sz="half" idx="10"/>
          </p:nvPr>
        </p:nvSpPr>
        <p:spPr/>
        <p:txBody>
          <a:bodyPr/>
          <a:lstStyle/>
          <a:p>
            <a:fld id="{02AAFA36-E07A-4651-A1F5-F6213FA8BC0A}" type="datetimeFigureOut">
              <a:rPr lang="en-US" smtClean="0"/>
              <a:t>3/11/2019</a:t>
            </a:fld>
            <a:endParaRPr lang="en-US" dirty="0"/>
          </a:p>
        </p:txBody>
      </p:sp>
      <p:sp>
        <p:nvSpPr>
          <p:cNvPr id="5" name="Footer Placeholder 4">
            <a:extLst>
              <a:ext uri="{FF2B5EF4-FFF2-40B4-BE49-F238E27FC236}">
                <a16:creationId xmlns:a16="http://schemas.microsoft.com/office/drawing/2014/main" id="{353AB16E-B93C-474C-8B28-EF55C16014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345C22-B01D-431C-8022-1EB7151C798B}"/>
              </a:ext>
            </a:extLst>
          </p:cNvPr>
          <p:cNvSpPr>
            <a:spLocks noGrp="1"/>
          </p:cNvSpPr>
          <p:nvPr>
            <p:ph type="sldNum" sz="quarter" idx="12"/>
          </p:nvPr>
        </p:nvSpPr>
        <p:spPr/>
        <p:txBody>
          <a:bodyPr/>
          <a:lstStyle/>
          <a:p>
            <a:fld id="{9CF2717C-7764-43F9-A5ED-89D5F74E4CBF}" type="slidenum">
              <a:rPr lang="en-US" smtClean="0"/>
              <a:t>‹#›</a:t>
            </a:fld>
            <a:endParaRPr lang="en-US" dirty="0"/>
          </a:p>
        </p:txBody>
      </p:sp>
    </p:spTree>
    <p:extLst>
      <p:ext uri="{BB962C8B-B14F-4D97-AF65-F5344CB8AC3E}">
        <p14:creationId xmlns:p14="http://schemas.microsoft.com/office/powerpoint/2010/main" val="50591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E43A-83C7-4016-BBA5-F9B65441FC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6F33A2-8F2B-4B3C-9096-85B3F56C43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CA78CE-DB84-4B84-A5EC-829C20E534DA}"/>
              </a:ext>
            </a:extLst>
          </p:cNvPr>
          <p:cNvSpPr>
            <a:spLocks noGrp="1"/>
          </p:cNvSpPr>
          <p:nvPr>
            <p:ph type="dt" sz="half" idx="10"/>
          </p:nvPr>
        </p:nvSpPr>
        <p:spPr/>
        <p:txBody>
          <a:bodyPr/>
          <a:lstStyle/>
          <a:p>
            <a:fld id="{02AAFA36-E07A-4651-A1F5-F6213FA8BC0A}" type="datetimeFigureOut">
              <a:rPr lang="en-US" smtClean="0"/>
              <a:t>3/11/2019</a:t>
            </a:fld>
            <a:endParaRPr lang="en-US" dirty="0"/>
          </a:p>
        </p:txBody>
      </p:sp>
      <p:sp>
        <p:nvSpPr>
          <p:cNvPr id="5" name="Footer Placeholder 4">
            <a:extLst>
              <a:ext uri="{FF2B5EF4-FFF2-40B4-BE49-F238E27FC236}">
                <a16:creationId xmlns:a16="http://schemas.microsoft.com/office/drawing/2014/main" id="{CB5AF464-CB03-4D78-94F0-19111CD926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760436-2713-4A5D-82D8-0C9EABD46EEE}"/>
              </a:ext>
            </a:extLst>
          </p:cNvPr>
          <p:cNvSpPr>
            <a:spLocks noGrp="1"/>
          </p:cNvSpPr>
          <p:nvPr>
            <p:ph type="sldNum" sz="quarter" idx="12"/>
          </p:nvPr>
        </p:nvSpPr>
        <p:spPr/>
        <p:txBody>
          <a:bodyPr/>
          <a:lstStyle/>
          <a:p>
            <a:fld id="{9CF2717C-7764-43F9-A5ED-89D5F74E4CBF}" type="slidenum">
              <a:rPr lang="en-US" smtClean="0"/>
              <a:t>‹#›</a:t>
            </a:fld>
            <a:endParaRPr lang="en-US" dirty="0"/>
          </a:p>
        </p:txBody>
      </p:sp>
    </p:spTree>
    <p:extLst>
      <p:ext uri="{BB962C8B-B14F-4D97-AF65-F5344CB8AC3E}">
        <p14:creationId xmlns:p14="http://schemas.microsoft.com/office/powerpoint/2010/main" val="208399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341FFE-C2C7-431D-87D4-1DEB3CB581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9C0046-F3C2-4678-8735-8A7DB478B8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2584A-C80E-40C5-99B4-E09F38345E3B}"/>
              </a:ext>
            </a:extLst>
          </p:cNvPr>
          <p:cNvSpPr>
            <a:spLocks noGrp="1"/>
          </p:cNvSpPr>
          <p:nvPr>
            <p:ph type="dt" sz="half" idx="10"/>
          </p:nvPr>
        </p:nvSpPr>
        <p:spPr/>
        <p:txBody>
          <a:bodyPr/>
          <a:lstStyle/>
          <a:p>
            <a:fld id="{02AAFA36-E07A-4651-A1F5-F6213FA8BC0A}" type="datetimeFigureOut">
              <a:rPr lang="en-US" smtClean="0"/>
              <a:t>3/11/2019</a:t>
            </a:fld>
            <a:endParaRPr lang="en-US" dirty="0"/>
          </a:p>
        </p:txBody>
      </p:sp>
      <p:sp>
        <p:nvSpPr>
          <p:cNvPr id="5" name="Footer Placeholder 4">
            <a:extLst>
              <a:ext uri="{FF2B5EF4-FFF2-40B4-BE49-F238E27FC236}">
                <a16:creationId xmlns:a16="http://schemas.microsoft.com/office/drawing/2014/main" id="{A17010FD-1A6F-4D5F-BDD7-7B98E70A06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4ED146-59FA-492E-9884-683DDEE1B1EC}"/>
              </a:ext>
            </a:extLst>
          </p:cNvPr>
          <p:cNvSpPr>
            <a:spLocks noGrp="1"/>
          </p:cNvSpPr>
          <p:nvPr>
            <p:ph type="sldNum" sz="quarter" idx="12"/>
          </p:nvPr>
        </p:nvSpPr>
        <p:spPr/>
        <p:txBody>
          <a:bodyPr/>
          <a:lstStyle/>
          <a:p>
            <a:fld id="{9CF2717C-7764-43F9-A5ED-89D5F74E4CBF}" type="slidenum">
              <a:rPr lang="en-US" smtClean="0"/>
              <a:t>‹#›</a:t>
            </a:fld>
            <a:endParaRPr lang="en-US" dirty="0"/>
          </a:p>
        </p:txBody>
      </p:sp>
    </p:spTree>
    <p:extLst>
      <p:ext uri="{BB962C8B-B14F-4D97-AF65-F5344CB8AC3E}">
        <p14:creationId xmlns:p14="http://schemas.microsoft.com/office/powerpoint/2010/main" val="265438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FA2C-8FA3-4B0A-90BE-41DA82493D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04A809-A785-4CA9-B8A3-748776D088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E795E-4C51-436F-9C76-92FEE2AD8A19}"/>
              </a:ext>
            </a:extLst>
          </p:cNvPr>
          <p:cNvSpPr>
            <a:spLocks noGrp="1"/>
          </p:cNvSpPr>
          <p:nvPr>
            <p:ph type="dt" sz="half" idx="10"/>
          </p:nvPr>
        </p:nvSpPr>
        <p:spPr/>
        <p:txBody>
          <a:bodyPr/>
          <a:lstStyle/>
          <a:p>
            <a:fld id="{02AAFA36-E07A-4651-A1F5-F6213FA8BC0A}" type="datetimeFigureOut">
              <a:rPr lang="en-US" smtClean="0"/>
              <a:t>3/11/2019</a:t>
            </a:fld>
            <a:endParaRPr lang="en-US" dirty="0"/>
          </a:p>
        </p:txBody>
      </p:sp>
      <p:sp>
        <p:nvSpPr>
          <p:cNvPr id="5" name="Footer Placeholder 4">
            <a:extLst>
              <a:ext uri="{FF2B5EF4-FFF2-40B4-BE49-F238E27FC236}">
                <a16:creationId xmlns:a16="http://schemas.microsoft.com/office/drawing/2014/main" id="{619DFF05-E4CE-41EB-8438-0918DC6657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688FEC-0F7D-45AE-851E-D94CE342D8EF}"/>
              </a:ext>
            </a:extLst>
          </p:cNvPr>
          <p:cNvSpPr>
            <a:spLocks noGrp="1"/>
          </p:cNvSpPr>
          <p:nvPr>
            <p:ph type="sldNum" sz="quarter" idx="12"/>
          </p:nvPr>
        </p:nvSpPr>
        <p:spPr/>
        <p:txBody>
          <a:bodyPr/>
          <a:lstStyle/>
          <a:p>
            <a:fld id="{9CF2717C-7764-43F9-A5ED-89D5F74E4CBF}" type="slidenum">
              <a:rPr lang="en-US" smtClean="0"/>
              <a:t>‹#›</a:t>
            </a:fld>
            <a:endParaRPr lang="en-US" dirty="0"/>
          </a:p>
        </p:txBody>
      </p:sp>
    </p:spTree>
    <p:extLst>
      <p:ext uri="{BB962C8B-B14F-4D97-AF65-F5344CB8AC3E}">
        <p14:creationId xmlns:p14="http://schemas.microsoft.com/office/powerpoint/2010/main" val="154520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F2FB-F2E4-44B5-AB0C-828ADE2B4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B7E266-2402-403D-9E5C-146C4FC897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F0D916-FDA3-4AED-B7B9-B06ACA7AC1E5}"/>
              </a:ext>
            </a:extLst>
          </p:cNvPr>
          <p:cNvSpPr>
            <a:spLocks noGrp="1"/>
          </p:cNvSpPr>
          <p:nvPr>
            <p:ph type="dt" sz="half" idx="10"/>
          </p:nvPr>
        </p:nvSpPr>
        <p:spPr/>
        <p:txBody>
          <a:bodyPr/>
          <a:lstStyle/>
          <a:p>
            <a:fld id="{02AAFA36-E07A-4651-A1F5-F6213FA8BC0A}" type="datetimeFigureOut">
              <a:rPr lang="en-US" smtClean="0"/>
              <a:t>3/11/2019</a:t>
            </a:fld>
            <a:endParaRPr lang="en-US" dirty="0"/>
          </a:p>
        </p:txBody>
      </p:sp>
      <p:sp>
        <p:nvSpPr>
          <p:cNvPr id="5" name="Footer Placeholder 4">
            <a:extLst>
              <a:ext uri="{FF2B5EF4-FFF2-40B4-BE49-F238E27FC236}">
                <a16:creationId xmlns:a16="http://schemas.microsoft.com/office/drawing/2014/main" id="{520F00EA-0078-4B5F-994C-69804EE3FC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774056-95F1-48CE-AC02-C1500C31854C}"/>
              </a:ext>
            </a:extLst>
          </p:cNvPr>
          <p:cNvSpPr>
            <a:spLocks noGrp="1"/>
          </p:cNvSpPr>
          <p:nvPr>
            <p:ph type="sldNum" sz="quarter" idx="12"/>
          </p:nvPr>
        </p:nvSpPr>
        <p:spPr/>
        <p:txBody>
          <a:bodyPr/>
          <a:lstStyle/>
          <a:p>
            <a:fld id="{9CF2717C-7764-43F9-A5ED-89D5F74E4CBF}" type="slidenum">
              <a:rPr lang="en-US" smtClean="0"/>
              <a:t>‹#›</a:t>
            </a:fld>
            <a:endParaRPr lang="en-US" dirty="0"/>
          </a:p>
        </p:txBody>
      </p:sp>
    </p:spTree>
    <p:extLst>
      <p:ext uri="{BB962C8B-B14F-4D97-AF65-F5344CB8AC3E}">
        <p14:creationId xmlns:p14="http://schemas.microsoft.com/office/powerpoint/2010/main" val="1451838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723EA-87EE-44B8-ABE1-CD1F1EFB8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7F337-E244-41B0-8935-F7FEEDBF5F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BDC7D8-A2AA-4310-ABA0-BE6C517B2D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F4ACE-5F8C-467D-B798-E07F98C06008}"/>
              </a:ext>
            </a:extLst>
          </p:cNvPr>
          <p:cNvSpPr>
            <a:spLocks noGrp="1"/>
          </p:cNvSpPr>
          <p:nvPr>
            <p:ph type="dt" sz="half" idx="10"/>
          </p:nvPr>
        </p:nvSpPr>
        <p:spPr/>
        <p:txBody>
          <a:bodyPr/>
          <a:lstStyle/>
          <a:p>
            <a:fld id="{02AAFA36-E07A-4651-A1F5-F6213FA8BC0A}" type="datetimeFigureOut">
              <a:rPr lang="en-US" smtClean="0"/>
              <a:t>3/11/2019</a:t>
            </a:fld>
            <a:endParaRPr lang="en-US" dirty="0"/>
          </a:p>
        </p:txBody>
      </p:sp>
      <p:sp>
        <p:nvSpPr>
          <p:cNvPr id="6" name="Footer Placeholder 5">
            <a:extLst>
              <a:ext uri="{FF2B5EF4-FFF2-40B4-BE49-F238E27FC236}">
                <a16:creationId xmlns:a16="http://schemas.microsoft.com/office/drawing/2014/main" id="{EA06A3BB-1601-49D7-BB3B-4B06CE2178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643467-0AAA-484E-A681-214032498BBE}"/>
              </a:ext>
            </a:extLst>
          </p:cNvPr>
          <p:cNvSpPr>
            <a:spLocks noGrp="1"/>
          </p:cNvSpPr>
          <p:nvPr>
            <p:ph type="sldNum" sz="quarter" idx="12"/>
          </p:nvPr>
        </p:nvSpPr>
        <p:spPr/>
        <p:txBody>
          <a:bodyPr/>
          <a:lstStyle/>
          <a:p>
            <a:fld id="{9CF2717C-7764-43F9-A5ED-89D5F74E4CBF}" type="slidenum">
              <a:rPr lang="en-US" smtClean="0"/>
              <a:t>‹#›</a:t>
            </a:fld>
            <a:endParaRPr lang="en-US" dirty="0"/>
          </a:p>
        </p:txBody>
      </p:sp>
    </p:spTree>
    <p:extLst>
      <p:ext uri="{BB962C8B-B14F-4D97-AF65-F5344CB8AC3E}">
        <p14:creationId xmlns:p14="http://schemas.microsoft.com/office/powerpoint/2010/main" val="15214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8641E-6B6E-405C-8745-85AB096FB19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9114BE-C40C-435B-82B5-706FAB9761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DF438C-3804-4E83-94BD-45D6FD31EA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92BB96-BAA2-49CD-B75A-6444EB5C3E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E1D11D-3A11-4D1F-8F93-94AD8AC324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A38428-B071-4E4C-B38B-5DAF13C3155F}"/>
              </a:ext>
            </a:extLst>
          </p:cNvPr>
          <p:cNvSpPr>
            <a:spLocks noGrp="1"/>
          </p:cNvSpPr>
          <p:nvPr>
            <p:ph type="dt" sz="half" idx="10"/>
          </p:nvPr>
        </p:nvSpPr>
        <p:spPr/>
        <p:txBody>
          <a:bodyPr/>
          <a:lstStyle/>
          <a:p>
            <a:fld id="{02AAFA36-E07A-4651-A1F5-F6213FA8BC0A}" type="datetimeFigureOut">
              <a:rPr lang="en-US" smtClean="0"/>
              <a:t>3/11/2019</a:t>
            </a:fld>
            <a:endParaRPr lang="en-US" dirty="0"/>
          </a:p>
        </p:txBody>
      </p:sp>
      <p:sp>
        <p:nvSpPr>
          <p:cNvPr id="8" name="Footer Placeholder 7">
            <a:extLst>
              <a:ext uri="{FF2B5EF4-FFF2-40B4-BE49-F238E27FC236}">
                <a16:creationId xmlns:a16="http://schemas.microsoft.com/office/drawing/2014/main" id="{124203F8-F4D5-4623-8698-C2AD8047558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4A1C79E-5D7C-4B8D-ABB9-CC5B8E06B10B}"/>
              </a:ext>
            </a:extLst>
          </p:cNvPr>
          <p:cNvSpPr>
            <a:spLocks noGrp="1"/>
          </p:cNvSpPr>
          <p:nvPr>
            <p:ph type="sldNum" sz="quarter" idx="12"/>
          </p:nvPr>
        </p:nvSpPr>
        <p:spPr/>
        <p:txBody>
          <a:bodyPr/>
          <a:lstStyle/>
          <a:p>
            <a:fld id="{9CF2717C-7764-43F9-A5ED-89D5F74E4CBF}" type="slidenum">
              <a:rPr lang="en-US" smtClean="0"/>
              <a:t>‹#›</a:t>
            </a:fld>
            <a:endParaRPr lang="en-US" dirty="0"/>
          </a:p>
        </p:txBody>
      </p:sp>
    </p:spTree>
    <p:extLst>
      <p:ext uri="{BB962C8B-B14F-4D97-AF65-F5344CB8AC3E}">
        <p14:creationId xmlns:p14="http://schemas.microsoft.com/office/powerpoint/2010/main" val="80412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A896-5396-4D38-A2BC-B7DAC27143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EB0DFD-B763-4C3A-B83D-B4A2DCA11251}"/>
              </a:ext>
            </a:extLst>
          </p:cNvPr>
          <p:cNvSpPr>
            <a:spLocks noGrp="1"/>
          </p:cNvSpPr>
          <p:nvPr>
            <p:ph type="dt" sz="half" idx="10"/>
          </p:nvPr>
        </p:nvSpPr>
        <p:spPr/>
        <p:txBody>
          <a:bodyPr/>
          <a:lstStyle/>
          <a:p>
            <a:fld id="{02AAFA36-E07A-4651-A1F5-F6213FA8BC0A}" type="datetimeFigureOut">
              <a:rPr lang="en-US" smtClean="0"/>
              <a:t>3/11/2019</a:t>
            </a:fld>
            <a:endParaRPr lang="en-US" dirty="0"/>
          </a:p>
        </p:txBody>
      </p:sp>
      <p:sp>
        <p:nvSpPr>
          <p:cNvPr id="4" name="Footer Placeholder 3">
            <a:extLst>
              <a:ext uri="{FF2B5EF4-FFF2-40B4-BE49-F238E27FC236}">
                <a16:creationId xmlns:a16="http://schemas.microsoft.com/office/drawing/2014/main" id="{57C0732F-EE6D-4FA5-849F-CAA398E74F7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792802D-834A-44A6-B39C-EA2CFD313A23}"/>
              </a:ext>
            </a:extLst>
          </p:cNvPr>
          <p:cNvSpPr>
            <a:spLocks noGrp="1"/>
          </p:cNvSpPr>
          <p:nvPr>
            <p:ph type="sldNum" sz="quarter" idx="12"/>
          </p:nvPr>
        </p:nvSpPr>
        <p:spPr/>
        <p:txBody>
          <a:bodyPr/>
          <a:lstStyle/>
          <a:p>
            <a:fld id="{9CF2717C-7764-43F9-A5ED-89D5F74E4CBF}" type="slidenum">
              <a:rPr lang="en-US" smtClean="0"/>
              <a:t>‹#›</a:t>
            </a:fld>
            <a:endParaRPr lang="en-US" dirty="0"/>
          </a:p>
        </p:txBody>
      </p:sp>
    </p:spTree>
    <p:extLst>
      <p:ext uri="{BB962C8B-B14F-4D97-AF65-F5344CB8AC3E}">
        <p14:creationId xmlns:p14="http://schemas.microsoft.com/office/powerpoint/2010/main" val="382759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3D6966-4AF4-4125-B245-D39499269AEF}"/>
              </a:ext>
            </a:extLst>
          </p:cNvPr>
          <p:cNvSpPr>
            <a:spLocks noGrp="1"/>
          </p:cNvSpPr>
          <p:nvPr>
            <p:ph type="dt" sz="half" idx="10"/>
          </p:nvPr>
        </p:nvSpPr>
        <p:spPr/>
        <p:txBody>
          <a:bodyPr/>
          <a:lstStyle/>
          <a:p>
            <a:fld id="{02AAFA36-E07A-4651-A1F5-F6213FA8BC0A}" type="datetimeFigureOut">
              <a:rPr lang="en-US" smtClean="0"/>
              <a:t>3/11/2019</a:t>
            </a:fld>
            <a:endParaRPr lang="en-US" dirty="0"/>
          </a:p>
        </p:txBody>
      </p:sp>
      <p:sp>
        <p:nvSpPr>
          <p:cNvPr id="3" name="Footer Placeholder 2">
            <a:extLst>
              <a:ext uri="{FF2B5EF4-FFF2-40B4-BE49-F238E27FC236}">
                <a16:creationId xmlns:a16="http://schemas.microsoft.com/office/drawing/2014/main" id="{34BE5706-BAF8-40E3-B185-216FA4BA411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2D2547F-7C51-42C6-A96A-7560299AFDEF}"/>
              </a:ext>
            </a:extLst>
          </p:cNvPr>
          <p:cNvSpPr>
            <a:spLocks noGrp="1"/>
          </p:cNvSpPr>
          <p:nvPr>
            <p:ph type="sldNum" sz="quarter" idx="12"/>
          </p:nvPr>
        </p:nvSpPr>
        <p:spPr/>
        <p:txBody>
          <a:bodyPr/>
          <a:lstStyle/>
          <a:p>
            <a:fld id="{9CF2717C-7764-43F9-A5ED-89D5F74E4CBF}" type="slidenum">
              <a:rPr lang="en-US" smtClean="0"/>
              <a:t>‹#›</a:t>
            </a:fld>
            <a:endParaRPr lang="en-US" dirty="0"/>
          </a:p>
        </p:txBody>
      </p:sp>
    </p:spTree>
    <p:extLst>
      <p:ext uri="{BB962C8B-B14F-4D97-AF65-F5344CB8AC3E}">
        <p14:creationId xmlns:p14="http://schemas.microsoft.com/office/powerpoint/2010/main" val="40609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5D61-310A-4419-947E-480A6E4AB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692772-A86E-492F-875B-5ABC67EE43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AD87CA-D6C6-40E0-B365-7BEC444328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FA91F0-6741-49D4-9CDF-CE1BF5ECAD21}"/>
              </a:ext>
            </a:extLst>
          </p:cNvPr>
          <p:cNvSpPr>
            <a:spLocks noGrp="1"/>
          </p:cNvSpPr>
          <p:nvPr>
            <p:ph type="dt" sz="half" idx="10"/>
          </p:nvPr>
        </p:nvSpPr>
        <p:spPr/>
        <p:txBody>
          <a:bodyPr/>
          <a:lstStyle/>
          <a:p>
            <a:fld id="{02AAFA36-E07A-4651-A1F5-F6213FA8BC0A}" type="datetimeFigureOut">
              <a:rPr lang="en-US" smtClean="0"/>
              <a:t>3/11/2019</a:t>
            </a:fld>
            <a:endParaRPr lang="en-US" dirty="0"/>
          </a:p>
        </p:txBody>
      </p:sp>
      <p:sp>
        <p:nvSpPr>
          <p:cNvPr id="6" name="Footer Placeholder 5">
            <a:extLst>
              <a:ext uri="{FF2B5EF4-FFF2-40B4-BE49-F238E27FC236}">
                <a16:creationId xmlns:a16="http://schemas.microsoft.com/office/drawing/2014/main" id="{CDD465C8-1C95-4FD4-8B9E-139DA7C762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F938D2-1C5E-419B-A05F-6538E5786297}"/>
              </a:ext>
            </a:extLst>
          </p:cNvPr>
          <p:cNvSpPr>
            <a:spLocks noGrp="1"/>
          </p:cNvSpPr>
          <p:nvPr>
            <p:ph type="sldNum" sz="quarter" idx="12"/>
          </p:nvPr>
        </p:nvSpPr>
        <p:spPr/>
        <p:txBody>
          <a:bodyPr/>
          <a:lstStyle/>
          <a:p>
            <a:fld id="{9CF2717C-7764-43F9-A5ED-89D5F74E4CBF}" type="slidenum">
              <a:rPr lang="en-US" smtClean="0"/>
              <a:t>‹#›</a:t>
            </a:fld>
            <a:endParaRPr lang="en-US" dirty="0"/>
          </a:p>
        </p:txBody>
      </p:sp>
    </p:spTree>
    <p:extLst>
      <p:ext uri="{BB962C8B-B14F-4D97-AF65-F5344CB8AC3E}">
        <p14:creationId xmlns:p14="http://schemas.microsoft.com/office/powerpoint/2010/main" val="73924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ED78-4285-40AC-9CFD-4870FE350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1AA718-2E9B-4B56-ADD0-E0B170B045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20C4F04-8AA6-480D-8D67-826D4CA44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FA32FE-382F-410E-BEB4-EA404CB8241A}"/>
              </a:ext>
            </a:extLst>
          </p:cNvPr>
          <p:cNvSpPr>
            <a:spLocks noGrp="1"/>
          </p:cNvSpPr>
          <p:nvPr>
            <p:ph type="dt" sz="half" idx="10"/>
          </p:nvPr>
        </p:nvSpPr>
        <p:spPr/>
        <p:txBody>
          <a:bodyPr/>
          <a:lstStyle/>
          <a:p>
            <a:fld id="{02AAFA36-E07A-4651-A1F5-F6213FA8BC0A}" type="datetimeFigureOut">
              <a:rPr lang="en-US" smtClean="0"/>
              <a:t>3/11/2019</a:t>
            </a:fld>
            <a:endParaRPr lang="en-US" dirty="0"/>
          </a:p>
        </p:txBody>
      </p:sp>
      <p:sp>
        <p:nvSpPr>
          <p:cNvPr id="6" name="Footer Placeholder 5">
            <a:extLst>
              <a:ext uri="{FF2B5EF4-FFF2-40B4-BE49-F238E27FC236}">
                <a16:creationId xmlns:a16="http://schemas.microsoft.com/office/drawing/2014/main" id="{A2836601-EA5C-46A6-AECF-DC6EABC069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5A9A55-5AF9-4B08-8B57-F86B0EF8FB9E}"/>
              </a:ext>
            </a:extLst>
          </p:cNvPr>
          <p:cNvSpPr>
            <a:spLocks noGrp="1"/>
          </p:cNvSpPr>
          <p:nvPr>
            <p:ph type="sldNum" sz="quarter" idx="12"/>
          </p:nvPr>
        </p:nvSpPr>
        <p:spPr/>
        <p:txBody>
          <a:bodyPr/>
          <a:lstStyle/>
          <a:p>
            <a:fld id="{9CF2717C-7764-43F9-A5ED-89D5F74E4CBF}" type="slidenum">
              <a:rPr lang="en-US" smtClean="0"/>
              <a:t>‹#›</a:t>
            </a:fld>
            <a:endParaRPr lang="en-US" dirty="0"/>
          </a:p>
        </p:txBody>
      </p:sp>
    </p:spTree>
    <p:extLst>
      <p:ext uri="{BB962C8B-B14F-4D97-AF65-F5344CB8AC3E}">
        <p14:creationId xmlns:p14="http://schemas.microsoft.com/office/powerpoint/2010/main" val="325550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1AE029-9C8A-47A5-AC5C-44368C5C8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6FAC98-E375-434D-94B5-B4A38602E1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8AE72-9B45-4ACB-A483-B5A07330B2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AFA36-E07A-4651-A1F5-F6213FA8BC0A}" type="datetimeFigureOut">
              <a:rPr lang="en-US" smtClean="0"/>
              <a:t>3/11/2019</a:t>
            </a:fld>
            <a:endParaRPr lang="en-US" dirty="0"/>
          </a:p>
        </p:txBody>
      </p:sp>
      <p:sp>
        <p:nvSpPr>
          <p:cNvPr id="5" name="Footer Placeholder 4">
            <a:extLst>
              <a:ext uri="{FF2B5EF4-FFF2-40B4-BE49-F238E27FC236}">
                <a16:creationId xmlns:a16="http://schemas.microsoft.com/office/drawing/2014/main" id="{5C72A682-0286-421E-8DDB-023EDB844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6FDFC97-4E55-4B3D-A797-95DBAB94D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2717C-7764-43F9-A5ED-89D5F74E4CBF}" type="slidenum">
              <a:rPr lang="en-US" smtClean="0"/>
              <a:t>‹#›</a:t>
            </a:fld>
            <a:endParaRPr lang="en-US" dirty="0"/>
          </a:p>
        </p:txBody>
      </p:sp>
    </p:spTree>
    <p:extLst>
      <p:ext uri="{BB962C8B-B14F-4D97-AF65-F5344CB8AC3E}">
        <p14:creationId xmlns:p14="http://schemas.microsoft.com/office/powerpoint/2010/main" val="4186843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1.jpg"/><Relationship Id="rId7" Type="http://schemas.openxmlformats.org/officeDocument/2006/relationships/hyperlink" Target="http://duhovnamisao.wordpress.com/2011/04/21/e-mai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pixabay.com/ko/%EC%98%A8%EB%9D%BC%EC%9D%B8-%EC%87%BC%ED%95%91-%EC%9E%A5%EB%B0%94%EA%B5%AC%EB%8B%88-%EC%A3%BC%EB%AC%B8-%EC%98%A8%EB%9D%BC%EC%9D%B8-%EC%A0%84%EC%9E%90-%EC%83%81%EA%B1%B0%EB%9E%98-%EA%B5%AC%EB%A7%A4-%EA%B0%80%EA%B2%8C-1929002/"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http://ia-bc.com/training.php?id=4"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reditkarma.com/id-theft/i/lock-freeze-credit-fil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picnicwithants.com/2012/11/19/im-so-grateful-for-my-emergency-kit/" TargetMode="External"/><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nsumer@law.ga.gov" TargetMode="External"/><Relationship Id="rId7" Type="http://schemas.openxmlformats.org/officeDocument/2006/relationships/image" Target="../media/image1.jpg"/><Relationship Id="rId2" Type="http://schemas.openxmlformats.org/officeDocument/2006/relationships/hyperlink" Target="http://www.irs.gov/" TargetMode="External"/><Relationship Id="rId1" Type="http://schemas.openxmlformats.org/officeDocument/2006/relationships/slideLayout" Target="../slideLayouts/slideLayout2.xml"/><Relationship Id="rId6" Type="http://schemas.openxmlformats.org/officeDocument/2006/relationships/hyperlink" Target="http://www.optoutprescreen.com/" TargetMode="External"/><Relationship Id="rId5" Type="http://schemas.openxmlformats.org/officeDocument/2006/relationships/hyperlink" Target="https://www.donotcall.gov/" TargetMode="External"/><Relationship Id="rId4" Type="http://schemas.openxmlformats.org/officeDocument/2006/relationships/hyperlink" Target="http://www.consumer.georgi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edicare.gov/newcar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hcpl.net/category/tags/medicare" TargetMode="External"/><Relationship Id="rId5" Type="http://schemas.openxmlformats.org/officeDocument/2006/relationships/image" Target="../media/image2.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phishing@irs.gov"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commons.wikimedia.org/wiki/File:Home_font_awesome.sv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donotcall.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dmachoice.org/" TargetMode="External"/><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jpg"/><Relationship Id="rId4" Type="http://schemas.openxmlformats.org/officeDocument/2006/relationships/hyperlink" Target="http://www.optoutprescree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F844-8CC7-47F9-8A99-DBD6107D618E}"/>
              </a:ext>
            </a:extLst>
          </p:cNvPr>
          <p:cNvSpPr>
            <a:spLocks noGrp="1"/>
          </p:cNvSpPr>
          <p:nvPr>
            <p:ph type="ctrTitle"/>
          </p:nvPr>
        </p:nvSpPr>
        <p:spPr/>
        <p:txBody>
          <a:bodyPr>
            <a:normAutofit/>
          </a:bodyPr>
          <a:lstStyle/>
          <a:p>
            <a:r>
              <a:rPr lang="en-US" sz="4800" dirty="0">
                <a:solidFill>
                  <a:srgbClr val="212F64"/>
                </a:solidFill>
                <a:latin typeface="Georgia" panose="02040502050405020303" pitchFamily="18" charset="0"/>
                <a:cs typeface="Times New Roman" panose="02020603050405020304" pitchFamily="18" charset="0"/>
              </a:rPr>
              <a:t>Financial Literacy for </a:t>
            </a:r>
            <a:br>
              <a:rPr lang="en-US" sz="4800" dirty="0">
                <a:solidFill>
                  <a:srgbClr val="212F64"/>
                </a:solidFill>
                <a:latin typeface="Georgia" panose="02040502050405020303" pitchFamily="18" charset="0"/>
                <a:cs typeface="Times New Roman" panose="02020603050405020304" pitchFamily="18" charset="0"/>
              </a:rPr>
            </a:br>
            <a:r>
              <a:rPr lang="en-US" sz="4800" dirty="0">
                <a:solidFill>
                  <a:srgbClr val="212F64"/>
                </a:solidFill>
                <a:latin typeface="Georgia" panose="02040502050405020303" pitchFamily="18" charset="0"/>
                <a:cs typeface="Times New Roman" panose="02020603050405020304" pitchFamily="18" charset="0"/>
              </a:rPr>
              <a:t>Mature </a:t>
            </a:r>
            <a:r>
              <a:rPr lang="en-US" sz="4800">
                <a:solidFill>
                  <a:srgbClr val="212F64"/>
                </a:solidFill>
                <a:latin typeface="Georgia" panose="02040502050405020303" pitchFamily="18" charset="0"/>
                <a:cs typeface="Times New Roman" panose="02020603050405020304" pitchFamily="18" charset="0"/>
              </a:rPr>
              <a:t>Over 55</a:t>
            </a:r>
            <a:endParaRPr lang="en-US" sz="4800" dirty="0">
              <a:solidFill>
                <a:srgbClr val="212F64"/>
              </a:solidFill>
              <a:latin typeface="Georgia" panose="02040502050405020303"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DE8D38E-402D-4140-A89A-CB060666B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178" y="4775932"/>
            <a:ext cx="4665644" cy="1272002"/>
          </a:xfrm>
          <a:prstGeom prst="rect">
            <a:avLst/>
          </a:prstGeom>
        </p:spPr>
      </p:pic>
    </p:spTree>
    <p:extLst>
      <p:ext uri="{BB962C8B-B14F-4D97-AF65-F5344CB8AC3E}">
        <p14:creationId xmlns:p14="http://schemas.microsoft.com/office/powerpoint/2010/main" val="341285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AFE8-D9F6-46AF-BDC4-709037175F8A}"/>
              </a:ext>
            </a:extLst>
          </p:cNvPr>
          <p:cNvSpPr>
            <a:spLocks noGrp="1"/>
          </p:cNvSpPr>
          <p:nvPr>
            <p:ph type="title"/>
          </p:nvPr>
        </p:nvSpPr>
        <p:spPr/>
        <p:txBody>
          <a:bodyPr>
            <a:normAutofit/>
          </a:bodyPr>
          <a:lstStyle/>
          <a:p>
            <a:r>
              <a:rPr lang="en-US" sz="3600" dirty="0">
                <a:solidFill>
                  <a:srgbClr val="212F64"/>
                </a:solidFill>
                <a:latin typeface="Georgia" panose="02040502050405020303" pitchFamily="18" charset="0"/>
                <a:cs typeface="Gotham Light" pitchFamily="2" charset="0"/>
              </a:rPr>
              <a:t>Email and Online Ordering</a:t>
            </a:r>
          </a:p>
        </p:txBody>
      </p:sp>
      <p:sp>
        <p:nvSpPr>
          <p:cNvPr id="3" name="Content Placeholder 2">
            <a:extLst>
              <a:ext uri="{FF2B5EF4-FFF2-40B4-BE49-F238E27FC236}">
                <a16:creationId xmlns:a16="http://schemas.microsoft.com/office/drawing/2014/main" id="{F23A6F0A-13CA-4B4A-8C74-464FA06AF77D}"/>
              </a:ext>
            </a:extLst>
          </p:cNvPr>
          <p:cNvSpPr>
            <a:spLocks noGrp="1"/>
          </p:cNvSpPr>
          <p:nvPr>
            <p:ph idx="1"/>
          </p:nvPr>
        </p:nvSpPr>
        <p:spPr>
          <a:xfrm>
            <a:off x="838200" y="1788130"/>
            <a:ext cx="10515600" cy="2944776"/>
          </a:xfrm>
        </p:spPr>
        <p:txBody>
          <a:bodyPr>
            <a:normAutofit fontScale="92500" lnSpcReduction="10000"/>
          </a:bodyPr>
          <a:lstStyle/>
          <a:p>
            <a:r>
              <a:rPr lang="en-US" dirty="0">
                <a:solidFill>
                  <a:srgbClr val="212F64"/>
                </a:solidFill>
                <a:latin typeface="Georgia" panose="02040502050405020303" pitchFamily="18" charset="0"/>
                <a:cs typeface="Gotham Light" pitchFamily="2" charset="0"/>
              </a:rPr>
              <a:t>Unsubscribe to any unwanted emails and catalogs.</a:t>
            </a:r>
          </a:p>
          <a:p>
            <a:pPr marL="0" indent="0">
              <a:buNone/>
            </a:pPr>
            <a:endParaRPr lang="en-US" dirty="0">
              <a:solidFill>
                <a:srgbClr val="212F64"/>
              </a:solidFill>
              <a:latin typeface="Georgia" panose="02040502050405020303" pitchFamily="18" charset="0"/>
              <a:cs typeface="Gotham Light" pitchFamily="2" charset="0"/>
            </a:endParaRPr>
          </a:p>
          <a:p>
            <a:r>
              <a:rPr lang="en-US" dirty="0">
                <a:solidFill>
                  <a:srgbClr val="212F64"/>
                </a:solidFill>
                <a:latin typeface="Georgia" panose="02040502050405020303" pitchFamily="18" charset="0"/>
                <a:cs typeface="Gotham Light" pitchFamily="2" charset="0"/>
              </a:rPr>
              <a:t>When ordering online, do not check the box on the store website for promotional materials which should cut down on the amount of junk emails received. </a:t>
            </a:r>
          </a:p>
          <a:p>
            <a:pPr marL="0" indent="0">
              <a:buNone/>
            </a:pPr>
            <a:endParaRPr lang="en-US" dirty="0">
              <a:solidFill>
                <a:srgbClr val="212F64"/>
              </a:solidFill>
              <a:latin typeface="Georgia" panose="02040502050405020303" pitchFamily="18" charset="0"/>
              <a:cs typeface="Gotham Light" pitchFamily="2" charset="0"/>
            </a:endParaRPr>
          </a:p>
          <a:p>
            <a:r>
              <a:rPr lang="en-US" dirty="0">
                <a:solidFill>
                  <a:srgbClr val="212F64"/>
                </a:solidFill>
                <a:latin typeface="Georgia" panose="02040502050405020303" pitchFamily="18" charset="0"/>
                <a:cs typeface="Gotham Light" pitchFamily="2" charset="0"/>
              </a:rPr>
              <a:t>Do not use your credit card or debit card on an untrusted site.</a:t>
            </a:r>
          </a:p>
          <a:p>
            <a:pPr lvl="1"/>
            <a:endParaRPr lang="en-US" dirty="0">
              <a:solidFill>
                <a:srgbClr val="212F64"/>
              </a:solidFill>
              <a:latin typeface="Gotham Light" pitchFamily="2" charset="0"/>
              <a:cs typeface="Gotham Light" pitchFamily="2" charset="0"/>
            </a:endParaRPr>
          </a:p>
          <a:p>
            <a:pPr marL="457200" lvl="1" indent="0">
              <a:buNone/>
            </a:pPr>
            <a:endParaRPr lang="en-US" dirty="0">
              <a:solidFill>
                <a:srgbClr val="212F64"/>
              </a:solidFill>
              <a:latin typeface="Gotham Light" pitchFamily="2" charset="0"/>
              <a:cs typeface="Gotham Light" pitchFamily="2" charset="0"/>
            </a:endParaRPr>
          </a:p>
        </p:txBody>
      </p:sp>
      <p:cxnSp>
        <p:nvCxnSpPr>
          <p:cNvPr id="4" name="Straight Connector 3">
            <a:extLst>
              <a:ext uri="{FF2B5EF4-FFF2-40B4-BE49-F238E27FC236}">
                <a16:creationId xmlns:a16="http://schemas.microsoft.com/office/drawing/2014/main" id="{E062FFDB-BED8-5149-82B2-B4FD1632CEE6}"/>
              </a:ext>
            </a:extLst>
          </p:cNvPr>
          <p:cNvCxnSpPr/>
          <p:nvPr/>
        </p:nvCxnSpPr>
        <p:spPr>
          <a:xfrm>
            <a:off x="924339" y="1610139"/>
            <a:ext cx="10058400" cy="0"/>
          </a:xfrm>
          <a:prstGeom prst="line">
            <a:avLst/>
          </a:prstGeom>
          <a:ln>
            <a:solidFill>
              <a:srgbClr val="212F6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0941395-3642-40EF-9EC9-58CDA6B29B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pic>
        <p:nvPicPr>
          <p:cNvPr id="7" name="Picture 6" descr="A screenshot of a computer&#10;&#10;Description generated with high confidence">
            <a:extLst>
              <a:ext uri="{FF2B5EF4-FFF2-40B4-BE49-F238E27FC236}">
                <a16:creationId xmlns:a16="http://schemas.microsoft.com/office/drawing/2014/main" id="{FBB03E4B-E127-4D28-853F-87D36BEF71D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809537" y="607659"/>
            <a:ext cx="2544263" cy="1905547"/>
          </a:xfrm>
          <a:prstGeom prst="rect">
            <a:avLst/>
          </a:prstGeom>
        </p:spPr>
      </p:pic>
      <p:pic>
        <p:nvPicPr>
          <p:cNvPr id="9" name="Picture 8">
            <a:extLst>
              <a:ext uri="{FF2B5EF4-FFF2-40B4-BE49-F238E27FC236}">
                <a16:creationId xmlns:a16="http://schemas.microsoft.com/office/drawing/2014/main" id="{3924721E-0022-40B2-84EB-CB2DE2C1D1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831731" y="4635500"/>
            <a:ext cx="2222500" cy="2222500"/>
          </a:xfrm>
          <a:prstGeom prst="rect">
            <a:avLst/>
          </a:prstGeom>
        </p:spPr>
      </p:pic>
      <p:sp>
        <p:nvSpPr>
          <p:cNvPr id="10" name="TextBox 9">
            <a:extLst>
              <a:ext uri="{FF2B5EF4-FFF2-40B4-BE49-F238E27FC236}">
                <a16:creationId xmlns:a16="http://schemas.microsoft.com/office/drawing/2014/main" id="{B3C8D351-A579-46A7-9669-38C933EF0EE4}"/>
              </a:ext>
            </a:extLst>
          </p:cNvPr>
          <p:cNvSpPr txBox="1"/>
          <p:nvPr/>
        </p:nvSpPr>
        <p:spPr>
          <a:xfrm>
            <a:off x="4381500" y="6916413"/>
            <a:ext cx="2222500" cy="369332"/>
          </a:xfrm>
          <a:prstGeom prst="rect">
            <a:avLst/>
          </a:prstGeom>
          <a:noFill/>
        </p:spPr>
        <p:txBody>
          <a:bodyPr wrap="square" rtlCol="0">
            <a:spAutoFit/>
          </a:bodyPr>
          <a:lstStyle/>
          <a:p>
            <a:r>
              <a:rPr lang="en-US" sz="900">
                <a:hlinkClick r:id="rId7" tooltip="http://duhovnamisao.wordpress.com/2011/04/21/e-mail/"/>
              </a:rPr>
              <a:t>This Photo</a:t>
            </a:r>
            <a:r>
              <a:rPr lang="en-US" sz="900"/>
              <a:t> by Unknown Author is licensed under </a:t>
            </a:r>
            <a:r>
              <a:rPr lang="en-US" sz="900">
                <a:hlinkClick r:id="rId8" tooltip="https://creativecommons.org/licenses/by/3.0/"/>
              </a:rPr>
              <a:t>CC BY</a:t>
            </a:r>
            <a:endParaRPr lang="en-US" sz="900"/>
          </a:p>
        </p:txBody>
      </p:sp>
    </p:spTree>
    <p:extLst>
      <p:ext uri="{BB962C8B-B14F-4D97-AF65-F5344CB8AC3E}">
        <p14:creationId xmlns:p14="http://schemas.microsoft.com/office/powerpoint/2010/main" val="198192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B14B0D0-B2A1-4BAE-A953-550114935D1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912561" y="4917335"/>
            <a:ext cx="2990746" cy="1685481"/>
          </a:xfrm>
          <a:prstGeom prst="rect">
            <a:avLst/>
          </a:prstGeom>
        </p:spPr>
      </p:pic>
      <p:sp>
        <p:nvSpPr>
          <p:cNvPr id="2" name="Title 1">
            <a:extLst>
              <a:ext uri="{FF2B5EF4-FFF2-40B4-BE49-F238E27FC236}">
                <a16:creationId xmlns:a16="http://schemas.microsoft.com/office/drawing/2014/main" id="{1C38FD64-40B7-4CA2-81CC-EAE099E475CC}"/>
              </a:ext>
            </a:extLst>
          </p:cNvPr>
          <p:cNvSpPr>
            <a:spLocks noGrp="1"/>
          </p:cNvSpPr>
          <p:nvPr>
            <p:ph type="title"/>
          </p:nvPr>
        </p:nvSpPr>
        <p:spPr>
          <a:xfrm>
            <a:off x="838200" y="331468"/>
            <a:ext cx="10515600" cy="1236132"/>
          </a:xfrm>
        </p:spPr>
        <p:txBody>
          <a:bodyPr>
            <a:normAutofit/>
          </a:bodyPr>
          <a:lstStyle/>
          <a:p>
            <a:r>
              <a:rPr lang="en-US" sz="3600" dirty="0">
                <a:solidFill>
                  <a:srgbClr val="212F64"/>
                </a:solidFill>
                <a:latin typeface="Georgia" panose="02040502050405020303" pitchFamily="18" charset="0"/>
                <a:cs typeface="Gotham Light" pitchFamily="2" charset="0"/>
              </a:rPr>
              <a:t>Financial Advisors and a Trusted Party</a:t>
            </a:r>
          </a:p>
        </p:txBody>
      </p:sp>
      <p:sp>
        <p:nvSpPr>
          <p:cNvPr id="3" name="Content Placeholder 2">
            <a:extLst>
              <a:ext uri="{FF2B5EF4-FFF2-40B4-BE49-F238E27FC236}">
                <a16:creationId xmlns:a16="http://schemas.microsoft.com/office/drawing/2014/main" id="{1DDF2E64-8185-4DFF-897F-16C80099D4A0}"/>
              </a:ext>
            </a:extLst>
          </p:cNvPr>
          <p:cNvSpPr>
            <a:spLocks noGrp="1"/>
          </p:cNvSpPr>
          <p:nvPr>
            <p:ph idx="1"/>
          </p:nvPr>
        </p:nvSpPr>
        <p:spPr>
          <a:xfrm>
            <a:off x="838200" y="1579822"/>
            <a:ext cx="10515600" cy="4475745"/>
          </a:xfrm>
        </p:spPr>
        <p:txBody>
          <a:bodyPr>
            <a:normAutofit/>
          </a:bodyPr>
          <a:lstStyle/>
          <a:p>
            <a:r>
              <a:rPr lang="en-US" sz="2600" dirty="0">
                <a:solidFill>
                  <a:srgbClr val="212F64"/>
                </a:solidFill>
                <a:latin typeface="Georgia" panose="02040502050405020303" pitchFamily="18" charset="0"/>
                <a:cs typeface="Gotham Light" pitchFamily="2" charset="0"/>
              </a:rPr>
              <a:t>Ask a trusted party to assist you with your financial matters before you need help. Make sure this trusted party knows your passwords. </a:t>
            </a:r>
          </a:p>
          <a:p>
            <a:pPr marL="0" indent="0">
              <a:buNone/>
            </a:pPr>
            <a:endParaRPr lang="en-US" sz="2600" dirty="0">
              <a:solidFill>
                <a:srgbClr val="212F64"/>
              </a:solidFill>
              <a:latin typeface="Georgia" panose="02040502050405020303" pitchFamily="18" charset="0"/>
              <a:cs typeface="Gotham Light" pitchFamily="2" charset="0"/>
            </a:endParaRPr>
          </a:p>
          <a:p>
            <a:r>
              <a:rPr lang="en-US" sz="2600" dirty="0">
                <a:solidFill>
                  <a:srgbClr val="212F64"/>
                </a:solidFill>
                <a:latin typeface="Georgia" panose="02040502050405020303" pitchFamily="18" charset="0"/>
                <a:cs typeface="Gotham Light" pitchFamily="2" charset="0"/>
              </a:rPr>
              <a:t>Have someone you TRUST check your financial advisor’s credentials.</a:t>
            </a:r>
          </a:p>
          <a:p>
            <a:pPr marL="0" indent="0">
              <a:buNone/>
            </a:pPr>
            <a:endParaRPr lang="en-US" sz="2600" dirty="0">
              <a:solidFill>
                <a:srgbClr val="212F64"/>
              </a:solidFill>
              <a:latin typeface="Georgia" panose="02040502050405020303" pitchFamily="18" charset="0"/>
              <a:cs typeface="Gotham Light" pitchFamily="2" charset="0"/>
            </a:endParaRPr>
          </a:p>
          <a:p>
            <a:r>
              <a:rPr lang="en-US" sz="2600" dirty="0">
                <a:solidFill>
                  <a:srgbClr val="212F64"/>
                </a:solidFill>
                <a:latin typeface="Georgia" panose="02040502050405020303" pitchFamily="18" charset="0"/>
                <a:cs typeface="Gotham Light" pitchFamily="2" charset="0"/>
              </a:rPr>
              <a:t>Have someone you TRUST make sure that all bills are paid, on time. </a:t>
            </a:r>
          </a:p>
          <a:p>
            <a:pPr lvl="1"/>
            <a:r>
              <a:rPr lang="en-US" sz="2200" dirty="0">
                <a:solidFill>
                  <a:srgbClr val="212F64"/>
                </a:solidFill>
                <a:latin typeface="Georgia" panose="02040502050405020303" pitchFamily="18" charset="0"/>
                <a:cs typeface="Gotham Light" pitchFamily="2" charset="0"/>
              </a:rPr>
              <a:t>Especially important if you are under care for an extended period. </a:t>
            </a:r>
          </a:p>
        </p:txBody>
      </p:sp>
      <p:cxnSp>
        <p:nvCxnSpPr>
          <p:cNvPr id="4" name="Straight Connector 3">
            <a:extLst>
              <a:ext uri="{FF2B5EF4-FFF2-40B4-BE49-F238E27FC236}">
                <a16:creationId xmlns:a16="http://schemas.microsoft.com/office/drawing/2014/main" id="{4112BA9E-9CC8-BF4D-AD8C-D8BE09C3FA46}"/>
              </a:ext>
            </a:extLst>
          </p:cNvPr>
          <p:cNvCxnSpPr/>
          <p:nvPr/>
        </p:nvCxnSpPr>
        <p:spPr>
          <a:xfrm>
            <a:off x="924339" y="1461052"/>
            <a:ext cx="10058400" cy="0"/>
          </a:xfrm>
          <a:prstGeom prst="line">
            <a:avLst/>
          </a:prstGeom>
          <a:ln>
            <a:solidFill>
              <a:srgbClr val="212F6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0AB57EC-8FE7-4B44-9E98-76EFBA39E1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spTree>
    <p:extLst>
      <p:ext uri="{BB962C8B-B14F-4D97-AF65-F5344CB8AC3E}">
        <p14:creationId xmlns:p14="http://schemas.microsoft.com/office/powerpoint/2010/main" val="4009766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FD64-40B7-4CA2-81CC-EAE099E475CC}"/>
              </a:ext>
            </a:extLst>
          </p:cNvPr>
          <p:cNvSpPr>
            <a:spLocks noGrp="1"/>
          </p:cNvSpPr>
          <p:nvPr>
            <p:ph type="title"/>
          </p:nvPr>
        </p:nvSpPr>
        <p:spPr>
          <a:xfrm>
            <a:off x="838200" y="255184"/>
            <a:ext cx="10515600" cy="1236132"/>
          </a:xfrm>
        </p:spPr>
        <p:txBody>
          <a:bodyPr>
            <a:normAutofit/>
          </a:bodyPr>
          <a:lstStyle/>
          <a:p>
            <a:r>
              <a:rPr lang="en-US" sz="3600" dirty="0">
                <a:solidFill>
                  <a:srgbClr val="212F64"/>
                </a:solidFill>
                <a:latin typeface="Georgia" panose="02040502050405020303" pitchFamily="18" charset="0"/>
                <a:cs typeface="Gotham Light" pitchFamily="2" charset="0"/>
              </a:rPr>
              <a:t>Financial Advisors and a Trusted Party, continued</a:t>
            </a:r>
          </a:p>
        </p:txBody>
      </p:sp>
      <p:sp>
        <p:nvSpPr>
          <p:cNvPr id="3" name="Content Placeholder 2">
            <a:extLst>
              <a:ext uri="{FF2B5EF4-FFF2-40B4-BE49-F238E27FC236}">
                <a16:creationId xmlns:a16="http://schemas.microsoft.com/office/drawing/2014/main" id="{1DDF2E64-8185-4DFF-897F-16C80099D4A0}"/>
              </a:ext>
            </a:extLst>
          </p:cNvPr>
          <p:cNvSpPr>
            <a:spLocks noGrp="1"/>
          </p:cNvSpPr>
          <p:nvPr>
            <p:ph idx="1"/>
          </p:nvPr>
        </p:nvSpPr>
        <p:spPr>
          <a:xfrm>
            <a:off x="838200" y="1491316"/>
            <a:ext cx="10515600" cy="4724843"/>
          </a:xfrm>
        </p:spPr>
        <p:txBody>
          <a:bodyPr>
            <a:normAutofit/>
          </a:bodyPr>
          <a:lstStyle/>
          <a:p>
            <a:r>
              <a:rPr lang="en-US" sz="2600" dirty="0">
                <a:solidFill>
                  <a:srgbClr val="212F64"/>
                </a:solidFill>
                <a:latin typeface="Georgia" panose="02040502050405020303" pitchFamily="18" charset="0"/>
                <a:cs typeface="Gotham Light" pitchFamily="2" charset="0"/>
              </a:rPr>
              <a:t>Have someone you TRUST obtain your free credit report at least once a year. </a:t>
            </a:r>
          </a:p>
          <a:p>
            <a:pPr lvl="1"/>
            <a:r>
              <a:rPr lang="en-US" sz="2200" dirty="0">
                <a:solidFill>
                  <a:srgbClr val="212F64"/>
                </a:solidFill>
                <a:latin typeface="Georgia" panose="02040502050405020303" pitchFamily="18" charset="0"/>
                <a:cs typeface="Gotham Light" pitchFamily="2" charset="0"/>
              </a:rPr>
              <a:t>This will help disclose any unauthorized accounts or credit cards opened in your name. </a:t>
            </a:r>
          </a:p>
          <a:p>
            <a:pPr lvl="1"/>
            <a:r>
              <a:rPr lang="en-US" sz="2200" dirty="0">
                <a:solidFill>
                  <a:srgbClr val="212F64"/>
                </a:solidFill>
                <a:latin typeface="Georgia" panose="02040502050405020303" pitchFamily="18" charset="0"/>
                <a:cs typeface="Gotham Light" pitchFamily="2" charset="0"/>
              </a:rPr>
              <a:t>There are 3 major credit services. Georgia allows for 2 free reports per year. </a:t>
            </a:r>
          </a:p>
          <a:p>
            <a:pPr lvl="1"/>
            <a:endParaRPr lang="en-US" sz="2200" dirty="0">
              <a:solidFill>
                <a:srgbClr val="212F64"/>
              </a:solidFill>
              <a:latin typeface="Georgia" panose="02040502050405020303" pitchFamily="18" charset="0"/>
              <a:cs typeface="Gotham Light" pitchFamily="2" charset="0"/>
            </a:endParaRPr>
          </a:p>
          <a:p>
            <a:r>
              <a:rPr lang="en-US" sz="2600" dirty="0">
                <a:solidFill>
                  <a:srgbClr val="212F64"/>
                </a:solidFill>
                <a:latin typeface="Georgia" panose="02040502050405020303" pitchFamily="18" charset="0"/>
                <a:cs typeface="Gotham Light" pitchFamily="2" charset="0"/>
              </a:rPr>
              <a:t>Arrange for someone you TRUST to have limited account oversight. </a:t>
            </a:r>
          </a:p>
          <a:p>
            <a:pPr lvl="1"/>
            <a:r>
              <a:rPr lang="en-US" sz="2200" dirty="0">
                <a:solidFill>
                  <a:srgbClr val="212F64"/>
                </a:solidFill>
                <a:latin typeface="Georgia" panose="02040502050405020303" pitchFamily="18" charset="0"/>
                <a:cs typeface="Gotham Light" pitchFamily="2" charset="0"/>
              </a:rPr>
              <a:t>You and someone you trust should monitor all accounts.</a:t>
            </a:r>
          </a:p>
          <a:p>
            <a:pPr marL="457200" lvl="1" indent="0">
              <a:buNone/>
            </a:pPr>
            <a:endParaRPr lang="en-US" sz="2200" dirty="0">
              <a:solidFill>
                <a:srgbClr val="212F64"/>
              </a:solidFill>
              <a:latin typeface="Georgia" panose="02040502050405020303" pitchFamily="18" charset="0"/>
              <a:cs typeface="Gotham Light" pitchFamily="2" charset="0"/>
            </a:endParaRPr>
          </a:p>
          <a:p>
            <a:r>
              <a:rPr lang="en-US" sz="2600" dirty="0">
                <a:solidFill>
                  <a:srgbClr val="212F64"/>
                </a:solidFill>
                <a:latin typeface="Georgia" panose="02040502050405020303" pitchFamily="18" charset="0"/>
                <a:cs typeface="Gotham Light" pitchFamily="2" charset="0"/>
              </a:rPr>
              <a:t>If you do not need to apply for new credit, consider a credit freeze. </a:t>
            </a:r>
          </a:p>
          <a:p>
            <a:pPr lvl="1"/>
            <a:r>
              <a:rPr lang="en-US" dirty="0">
                <a:solidFill>
                  <a:srgbClr val="212F64"/>
                </a:solidFill>
                <a:latin typeface="Georgia" panose="02040502050405020303" pitchFamily="18" charset="0"/>
                <a:cs typeface="Gotham Light" pitchFamily="2" charset="0"/>
              </a:rPr>
              <a:t>Article on freezing your credit: </a:t>
            </a:r>
            <a:r>
              <a:rPr lang="en-US" sz="2200" dirty="0">
                <a:solidFill>
                  <a:srgbClr val="212F64"/>
                </a:solidFill>
                <a:latin typeface="Georgia" panose="02040502050405020303" pitchFamily="18" charset="0"/>
                <a:cs typeface="Gotham Light" pitchFamily="2" charset="0"/>
                <a:hlinkClick r:id="rId3"/>
              </a:rPr>
              <a:t>https://www.creditkarma.com/id-theft/i/lock-freeze-credit-file/</a:t>
            </a:r>
            <a:r>
              <a:rPr lang="en-US" sz="2200" dirty="0">
                <a:solidFill>
                  <a:srgbClr val="212F64"/>
                </a:solidFill>
                <a:latin typeface="Georgia" panose="02040502050405020303" pitchFamily="18" charset="0"/>
                <a:cs typeface="Gotham Light" pitchFamily="2" charset="0"/>
              </a:rPr>
              <a:t> </a:t>
            </a:r>
          </a:p>
        </p:txBody>
      </p:sp>
      <p:cxnSp>
        <p:nvCxnSpPr>
          <p:cNvPr id="4" name="Straight Connector 3">
            <a:extLst>
              <a:ext uri="{FF2B5EF4-FFF2-40B4-BE49-F238E27FC236}">
                <a16:creationId xmlns:a16="http://schemas.microsoft.com/office/drawing/2014/main" id="{4112BA9E-9CC8-BF4D-AD8C-D8BE09C3FA46}"/>
              </a:ext>
            </a:extLst>
          </p:cNvPr>
          <p:cNvCxnSpPr/>
          <p:nvPr/>
        </p:nvCxnSpPr>
        <p:spPr>
          <a:xfrm>
            <a:off x="907864" y="1288058"/>
            <a:ext cx="10058400" cy="0"/>
          </a:xfrm>
          <a:prstGeom prst="line">
            <a:avLst/>
          </a:prstGeom>
          <a:ln>
            <a:solidFill>
              <a:srgbClr val="212F6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0AB57EC-8FE7-4B44-9E98-76EFBA39E1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spTree>
    <p:extLst>
      <p:ext uri="{BB962C8B-B14F-4D97-AF65-F5344CB8AC3E}">
        <p14:creationId xmlns:p14="http://schemas.microsoft.com/office/powerpoint/2010/main" val="3918842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FD64-40B7-4CA2-81CC-EAE099E475CC}"/>
              </a:ext>
            </a:extLst>
          </p:cNvPr>
          <p:cNvSpPr>
            <a:spLocks noGrp="1"/>
          </p:cNvSpPr>
          <p:nvPr>
            <p:ph type="title"/>
          </p:nvPr>
        </p:nvSpPr>
        <p:spPr>
          <a:xfrm>
            <a:off x="838200" y="331468"/>
            <a:ext cx="10515600" cy="1236132"/>
          </a:xfrm>
        </p:spPr>
        <p:txBody>
          <a:bodyPr>
            <a:normAutofit/>
          </a:bodyPr>
          <a:lstStyle/>
          <a:p>
            <a:r>
              <a:rPr lang="en-US" sz="3600" dirty="0">
                <a:solidFill>
                  <a:srgbClr val="212F64"/>
                </a:solidFill>
                <a:latin typeface="Georgia" panose="02040502050405020303" pitchFamily="18" charset="0"/>
                <a:cs typeface="Gotham Light" pitchFamily="2" charset="0"/>
              </a:rPr>
              <a:t>Credit Cards </a:t>
            </a:r>
          </a:p>
        </p:txBody>
      </p:sp>
      <p:cxnSp>
        <p:nvCxnSpPr>
          <p:cNvPr id="4" name="Straight Connector 3">
            <a:extLst>
              <a:ext uri="{FF2B5EF4-FFF2-40B4-BE49-F238E27FC236}">
                <a16:creationId xmlns:a16="http://schemas.microsoft.com/office/drawing/2014/main" id="{4112BA9E-9CC8-BF4D-AD8C-D8BE09C3FA46}"/>
              </a:ext>
            </a:extLst>
          </p:cNvPr>
          <p:cNvCxnSpPr/>
          <p:nvPr/>
        </p:nvCxnSpPr>
        <p:spPr>
          <a:xfrm>
            <a:off x="924339" y="1461052"/>
            <a:ext cx="10058400" cy="0"/>
          </a:xfrm>
          <a:prstGeom prst="line">
            <a:avLst/>
          </a:prstGeom>
          <a:ln>
            <a:solidFill>
              <a:srgbClr val="212F6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0AB57EC-8FE7-4B44-9E98-76EFBA39E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pic>
        <p:nvPicPr>
          <p:cNvPr id="13" name="Picture 12">
            <a:extLst>
              <a:ext uri="{FF2B5EF4-FFF2-40B4-BE49-F238E27FC236}">
                <a16:creationId xmlns:a16="http://schemas.microsoft.com/office/drawing/2014/main" id="{CF023CE5-3092-465F-8146-E52DE48A6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8681" y="5197542"/>
            <a:ext cx="2401697" cy="1507223"/>
          </a:xfrm>
          <a:prstGeom prst="rect">
            <a:avLst/>
          </a:prstGeom>
        </p:spPr>
      </p:pic>
      <p:sp>
        <p:nvSpPr>
          <p:cNvPr id="14" name="Content Placeholder 2">
            <a:extLst>
              <a:ext uri="{FF2B5EF4-FFF2-40B4-BE49-F238E27FC236}">
                <a16:creationId xmlns:a16="http://schemas.microsoft.com/office/drawing/2014/main" id="{2AA890E8-6747-4571-8397-A320C96D594C}"/>
              </a:ext>
            </a:extLst>
          </p:cNvPr>
          <p:cNvSpPr txBox="1">
            <a:spLocks/>
          </p:cNvSpPr>
          <p:nvPr/>
        </p:nvSpPr>
        <p:spPr>
          <a:xfrm>
            <a:off x="1207897" y="1882714"/>
            <a:ext cx="10515600" cy="31991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212F64"/>
                </a:solidFill>
                <a:latin typeface="Georgia" panose="02040502050405020303" pitchFamily="18" charset="0"/>
                <a:cs typeface="Gotham Light" pitchFamily="2" charset="0"/>
              </a:rPr>
              <a:t>Whenever possible, use a credit card over debit cards or cash.</a:t>
            </a:r>
          </a:p>
          <a:p>
            <a:pPr marL="0" indent="0">
              <a:buNone/>
            </a:pPr>
            <a:endParaRPr lang="en-US" sz="2600" dirty="0">
              <a:solidFill>
                <a:srgbClr val="212F64"/>
              </a:solidFill>
              <a:latin typeface="Georgia" panose="02040502050405020303" pitchFamily="18" charset="0"/>
              <a:cs typeface="Gotham Light" pitchFamily="2" charset="0"/>
            </a:endParaRPr>
          </a:p>
          <a:p>
            <a:r>
              <a:rPr lang="en-US" sz="2600" dirty="0">
                <a:solidFill>
                  <a:srgbClr val="212F64"/>
                </a:solidFill>
                <a:latin typeface="Georgia" panose="02040502050405020303" pitchFamily="18" charset="0"/>
                <a:cs typeface="Gotham Light" pitchFamily="2" charset="0"/>
              </a:rPr>
              <a:t>Credit Cards have more protection against fraudulent charges.</a:t>
            </a:r>
          </a:p>
          <a:p>
            <a:endParaRPr lang="en-US" sz="2600" dirty="0">
              <a:solidFill>
                <a:srgbClr val="212F64"/>
              </a:solidFill>
              <a:latin typeface="Georgia" panose="02040502050405020303" pitchFamily="18" charset="0"/>
              <a:cs typeface="Gotham Light" pitchFamily="2" charset="0"/>
            </a:endParaRPr>
          </a:p>
          <a:p>
            <a:r>
              <a:rPr lang="en-US" sz="2600" dirty="0">
                <a:solidFill>
                  <a:srgbClr val="212F64"/>
                </a:solidFill>
                <a:latin typeface="Georgia" panose="02040502050405020303" pitchFamily="18" charset="0"/>
                <a:cs typeface="Gotham Light" pitchFamily="2" charset="0"/>
              </a:rPr>
              <a:t>Sign the back of your cards. If you choose not to sign your cards, add “ask for photo id”.</a:t>
            </a:r>
          </a:p>
          <a:p>
            <a:endParaRPr lang="en-US" sz="2600" dirty="0">
              <a:solidFill>
                <a:srgbClr val="212F64"/>
              </a:solidFill>
              <a:latin typeface="Georgia" panose="02040502050405020303" pitchFamily="18" charset="0"/>
              <a:cs typeface="Gotham Light" pitchFamily="2" charset="0"/>
            </a:endParaRPr>
          </a:p>
          <a:p>
            <a:r>
              <a:rPr lang="en-US" sz="2600" dirty="0">
                <a:solidFill>
                  <a:srgbClr val="212F64"/>
                </a:solidFill>
                <a:latin typeface="Georgia" panose="02040502050405020303" pitchFamily="18" charset="0"/>
                <a:cs typeface="Gotham Light" pitchFamily="2" charset="0"/>
              </a:rPr>
              <a:t>NEVER give your credit card information to unsolicited calls.</a:t>
            </a:r>
          </a:p>
        </p:txBody>
      </p:sp>
    </p:spTree>
    <p:extLst>
      <p:ext uri="{BB962C8B-B14F-4D97-AF65-F5344CB8AC3E}">
        <p14:creationId xmlns:p14="http://schemas.microsoft.com/office/powerpoint/2010/main" val="497653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AC34-F350-47B3-A524-FE7BC1C61CC4}"/>
              </a:ext>
            </a:extLst>
          </p:cNvPr>
          <p:cNvSpPr>
            <a:spLocks noGrp="1"/>
          </p:cNvSpPr>
          <p:nvPr>
            <p:ph type="title"/>
          </p:nvPr>
        </p:nvSpPr>
        <p:spPr/>
        <p:txBody>
          <a:bodyPr>
            <a:normAutofit/>
          </a:bodyPr>
          <a:lstStyle/>
          <a:p>
            <a:r>
              <a:rPr lang="en-US" sz="3600" dirty="0">
                <a:solidFill>
                  <a:srgbClr val="212F64"/>
                </a:solidFill>
                <a:latin typeface="Georgia" panose="02040502050405020303" pitchFamily="18" charset="0"/>
                <a:cs typeface="Gotham Light" pitchFamily="2" charset="0"/>
              </a:rPr>
              <a:t>Emergency Financial Management Plan</a:t>
            </a:r>
          </a:p>
        </p:txBody>
      </p:sp>
      <p:sp>
        <p:nvSpPr>
          <p:cNvPr id="3" name="Content Placeholder 2">
            <a:extLst>
              <a:ext uri="{FF2B5EF4-FFF2-40B4-BE49-F238E27FC236}">
                <a16:creationId xmlns:a16="http://schemas.microsoft.com/office/drawing/2014/main" id="{8A3C8886-CB71-49F4-A7DF-57B75FA0AC45}"/>
              </a:ext>
            </a:extLst>
          </p:cNvPr>
          <p:cNvSpPr>
            <a:spLocks noGrp="1"/>
          </p:cNvSpPr>
          <p:nvPr>
            <p:ph idx="1"/>
          </p:nvPr>
        </p:nvSpPr>
        <p:spPr/>
        <p:txBody>
          <a:bodyPr>
            <a:normAutofit/>
          </a:bodyPr>
          <a:lstStyle/>
          <a:p>
            <a:r>
              <a:rPr lang="en-US" sz="2600" dirty="0">
                <a:solidFill>
                  <a:srgbClr val="212F64"/>
                </a:solidFill>
                <a:latin typeface="Georgia" panose="02040502050405020303" pitchFamily="18" charset="0"/>
                <a:cs typeface="Gotham Light" pitchFamily="2" charset="0"/>
              </a:rPr>
              <a:t>Power of Attorney</a:t>
            </a:r>
          </a:p>
          <a:p>
            <a:pPr lvl="1"/>
            <a:r>
              <a:rPr lang="en-US" sz="2200" dirty="0">
                <a:solidFill>
                  <a:srgbClr val="212F64"/>
                </a:solidFill>
                <a:latin typeface="Georgia" panose="02040502050405020303" pitchFamily="18" charset="0"/>
                <a:cs typeface="Gotham Light" pitchFamily="2" charset="0"/>
              </a:rPr>
              <a:t>This should be someone you TRUST.</a:t>
            </a:r>
          </a:p>
          <a:p>
            <a:pPr lvl="1"/>
            <a:r>
              <a:rPr lang="en-US" sz="2200" dirty="0">
                <a:solidFill>
                  <a:srgbClr val="212F64"/>
                </a:solidFill>
                <a:latin typeface="Georgia" panose="02040502050405020303" pitchFamily="18" charset="0"/>
                <a:cs typeface="Gotham Light" pitchFamily="2" charset="0"/>
              </a:rPr>
              <a:t>Does not have to be a relative.</a:t>
            </a:r>
          </a:p>
          <a:p>
            <a:pPr marL="457200" lvl="1" indent="0">
              <a:buNone/>
            </a:pPr>
            <a:endParaRPr lang="en-US" sz="2200" dirty="0">
              <a:solidFill>
                <a:srgbClr val="212F64"/>
              </a:solidFill>
              <a:latin typeface="Georgia" panose="02040502050405020303" pitchFamily="18" charset="0"/>
              <a:cs typeface="Gotham Light" pitchFamily="2" charset="0"/>
            </a:endParaRPr>
          </a:p>
          <a:p>
            <a:r>
              <a:rPr lang="en-US" sz="2600" dirty="0">
                <a:solidFill>
                  <a:srgbClr val="212F64"/>
                </a:solidFill>
                <a:latin typeface="Georgia" panose="02040502050405020303" pitchFamily="18" charset="0"/>
                <a:cs typeface="Gotham Light" pitchFamily="2" charset="0"/>
              </a:rPr>
              <a:t>Your Power of Attorney and someone you TRUST should make sure your bills are paid if you are sick and monitor your accounts for potential fraudulent charges.</a:t>
            </a:r>
          </a:p>
        </p:txBody>
      </p:sp>
      <p:cxnSp>
        <p:nvCxnSpPr>
          <p:cNvPr id="4" name="Straight Connector 3">
            <a:extLst>
              <a:ext uri="{FF2B5EF4-FFF2-40B4-BE49-F238E27FC236}">
                <a16:creationId xmlns:a16="http://schemas.microsoft.com/office/drawing/2014/main" id="{34F669FB-8EC4-8346-B579-0E89ECE42CE0}"/>
              </a:ext>
            </a:extLst>
          </p:cNvPr>
          <p:cNvCxnSpPr/>
          <p:nvPr/>
        </p:nvCxnSpPr>
        <p:spPr>
          <a:xfrm>
            <a:off x="924339" y="1580322"/>
            <a:ext cx="10058400" cy="0"/>
          </a:xfrm>
          <a:prstGeom prst="line">
            <a:avLst/>
          </a:prstGeom>
          <a:ln>
            <a:solidFill>
              <a:srgbClr val="212F6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67DFFA8-F078-49AA-A5BA-1D3DA0642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pic>
        <p:nvPicPr>
          <p:cNvPr id="7" name="Picture 6">
            <a:extLst>
              <a:ext uri="{FF2B5EF4-FFF2-40B4-BE49-F238E27FC236}">
                <a16:creationId xmlns:a16="http://schemas.microsoft.com/office/drawing/2014/main" id="{39212FA2-0F7E-453D-A4B3-5973E42ED18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25815" y="4813371"/>
            <a:ext cx="2162907" cy="2033133"/>
          </a:xfrm>
          <a:prstGeom prst="rect">
            <a:avLst/>
          </a:prstGeom>
        </p:spPr>
      </p:pic>
      <p:sp>
        <p:nvSpPr>
          <p:cNvPr id="8" name="TextBox 7">
            <a:extLst>
              <a:ext uri="{FF2B5EF4-FFF2-40B4-BE49-F238E27FC236}">
                <a16:creationId xmlns:a16="http://schemas.microsoft.com/office/drawing/2014/main" id="{384A455E-D123-4FC9-A562-F0DD5F7EAED2}"/>
              </a:ext>
            </a:extLst>
          </p:cNvPr>
          <p:cNvSpPr txBox="1"/>
          <p:nvPr/>
        </p:nvSpPr>
        <p:spPr>
          <a:xfrm>
            <a:off x="4325815" y="6824696"/>
            <a:ext cx="2162907" cy="369332"/>
          </a:xfrm>
          <a:prstGeom prst="rect">
            <a:avLst/>
          </a:prstGeom>
          <a:noFill/>
        </p:spPr>
        <p:txBody>
          <a:bodyPr wrap="square" rtlCol="0">
            <a:spAutoFit/>
          </a:bodyPr>
          <a:lstStyle/>
          <a:p>
            <a:r>
              <a:rPr lang="en-US" sz="900">
                <a:hlinkClick r:id="rId5" tooltip="http://picnicwithants.com/2012/11/19/im-so-grateful-for-my-emergency-kit/"/>
              </a:rPr>
              <a:t>This Photo</a:t>
            </a:r>
            <a:r>
              <a:rPr lang="en-US" sz="900"/>
              <a:t> by Unknown Author is licensed under </a:t>
            </a:r>
            <a:r>
              <a:rPr lang="en-US" sz="900">
                <a:hlinkClick r:id="rId6" tooltip="https://creativecommons.org/licenses/by-nc/3.0/"/>
              </a:rPr>
              <a:t>CC BY-NC</a:t>
            </a:r>
            <a:endParaRPr lang="en-US" sz="900"/>
          </a:p>
        </p:txBody>
      </p:sp>
    </p:spTree>
    <p:extLst>
      <p:ext uri="{BB962C8B-B14F-4D97-AF65-F5344CB8AC3E}">
        <p14:creationId xmlns:p14="http://schemas.microsoft.com/office/powerpoint/2010/main" val="247849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AC34-F350-47B3-A524-FE7BC1C61CC4}"/>
              </a:ext>
            </a:extLst>
          </p:cNvPr>
          <p:cNvSpPr>
            <a:spLocks noGrp="1"/>
          </p:cNvSpPr>
          <p:nvPr>
            <p:ph type="title"/>
          </p:nvPr>
        </p:nvSpPr>
        <p:spPr/>
        <p:txBody>
          <a:bodyPr>
            <a:normAutofit/>
          </a:bodyPr>
          <a:lstStyle/>
          <a:p>
            <a:r>
              <a:rPr lang="en-US" sz="3600" dirty="0">
                <a:solidFill>
                  <a:srgbClr val="212F64"/>
                </a:solidFill>
                <a:latin typeface="Georgia" panose="02040502050405020303" pitchFamily="18" charset="0"/>
                <a:cs typeface="Gotham Light" pitchFamily="2" charset="0"/>
              </a:rPr>
              <a:t>Emergency Financial Management Plan, continued</a:t>
            </a:r>
          </a:p>
        </p:txBody>
      </p:sp>
      <p:sp>
        <p:nvSpPr>
          <p:cNvPr id="3" name="Content Placeholder 2">
            <a:extLst>
              <a:ext uri="{FF2B5EF4-FFF2-40B4-BE49-F238E27FC236}">
                <a16:creationId xmlns:a16="http://schemas.microsoft.com/office/drawing/2014/main" id="{8A3C8886-CB71-49F4-A7DF-57B75FA0AC45}"/>
              </a:ext>
            </a:extLst>
          </p:cNvPr>
          <p:cNvSpPr>
            <a:spLocks noGrp="1"/>
          </p:cNvSpPr>
          <p:nvPr>
            <p:ph idx="1"/>
          </p:nvPr>
        </p:nvSpPr>
        <p:spPr/>
        <p:txBody>
          <a:bodyPr>
            <a:normAutofit/>
          </a:bodyPr>
          <a:lstStyle/>
          <a:p>
            <a:r>
              <a:rPr lang="en-US" sz="2600" dirty="0">
                <a:solidFill>
                  <a:srgbClr val="212F64"/>
                </a:solidFill>
                <a:latin typeface="Georgia" panose="02040502050405020303" pitchFamily="18" charset="0"/>
                <a:cs typeface="Gotham Light" pitchFamily="2" charset="0"/>
              </a:rPr>
              <a:t>Important Tip about Power of Attorney</a:t>
            </a:r>
          </a:p>
          <a:p>
            <a:pPr lvl="1"/>
            <a:r>
              <a:rPr lang="en-US" sz="2200" dirty="0">
                <a:solidFill>
                  <a:srgbClr val="212F64"/>
                </a:solidFill>
                <a:latin typeface="Georgia" panose="02040502050405020303" pitchFamily="18" charset="0"/>
                <a:cs typeface="Gotham Light" pitchFamily="2" charset="0"/>
              </a:rPr>
              <a:t>Keep a valid copy of the power of attorney document (notarized) handy at all times.</a:t>
            </a:r>
          </a:p>
          <a:p>
            <a:pPr lvl="1"/>
            <a:r>
              <a:rPr lang="en-US" sz="2200" dirty="0">
                <a:solidFill>
                  <a:srgbClr val="212F64"/>
                </a:solidFill>
                <a:latin typeface="Georgia" panose="02040502050405020303" pitchFamily="18" charset="0"/>
                <a:cs typeface="Gotham Light" pitchFamily="2" charset="0"/>
              </a:rPr>
              <a:t>If you travel, carry a certified copy of your Power of Attorney.  </a:t>
            </a:r>
          </a:p>
          <a:p>
            <a:pPr lvl="1"/>
            <a:endParaRPr lang="en-US" sz="2200" dirty="0">
              <a:solidFill>
                <a:srgbClr val="212F64"/>
              </a:solidFill>
              <a:latin typeface="Georgia" panose="02040502050405020303" pitchFamily="18" charset="0"/>
              <a:cs typeface="Gotham Light" pitchFamily="2" charset="0"/>
            </a:endParaRPr>
          </a:p>
          <a:p>
            <a:r>
              <a:rPr lang="en-US" sz="2600" dirty="0">
                <a:solidFill>
                  <a:srgbClr val="212F64"/>
                </a:solidFill>
                <a:latin typeface="Georgia" panose="02040502050405020303" pitchFamily="18" charset="0"/>
                <a:cs typeface="Gotham Light" pitchFamily="2" charset="0"/>
              </a:rPr>
              <a:t>Routinely verify that your Power of Attorney is still capable.</a:t>
            </a:r>
          </a:p>
          <a:p>
            <a:pPr marL="0" indent="0">
              <a:buNone/>
            </a:pPr>
            <a:endParaRPr lang="en-US" sz="2600" dirty="0">
              <a:solidFill>
                <a:srgbClr val="212F64"/>
              </a:solidFill>
              <a:latin typeface="Georgia" panose="02040502050405020303" pitchFamily="18" charset="0"/>
              <a:cs typeface="Gotham Light" pitchFamily="2" charset="0"/>
            </a:endParaRPr>
          </a:p>
          <a:p>
            <a:r>
              <a:rPr lang="en-US" sz="2600" dirty="0">
                <a:solidFill>
                  <a:srgbClr val="212F64"/>
                </a:solidFill>
                <a:latin typeface="Georgia" panose="02040502050405020303" pitchFamily="18" charset="0"/>
                <a:cs typeface="Gotham Light" pitchFamily="2" charset="0"/>
              </a:rPr>
              <a:t>Introduce your Power of Attorney to your banker, broker, lawyer, CPA, and any other professional that deals with your financial affairs and estate plans. </a:t>
            </a:r>
          </a:p>
        </p:txBody>
      </p:sp>
      <p:cxnSp>
        <p:nvCxnSpPr>
          <p:cNvPr id="4" name="Straight Connector 3">
            <a:extLst>
              <a:ext uri="{FF2B5EF4-FFF2-40B4-BE49-F238E27FC236}">
                <a16:creationId xmlns:a16="http://schemas.microsoft.com/office/drawing/2014/main" id="{34F669FB-8EC4-8346-B579-0E89ECE42CE0}"/>
              </a:ext>
            </a:extLst>
          </p:cNvPr>
          <p:cNvCxnSpPr/>
          <p:nvPr/>
        </p:nvCxnSpPr>
        <p:spPr>
          <a:xfrm>
            <a:off x="924339" y="1580322"/>
            <a:ext cx="10058400" cy="0"/>
          </a:xfrm>
          <a:prstGeom prst="line">
            <a:avLst/>
          </a:prstGeom>
          <a:ln>
            <a:solidFill>
              <a:srgbClr val="212F6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67DFFA8-F078-49AA-A5BA-1D3DA0642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spTree>
    <p:extLst>
      <p:ext uri="{BB962C8B-B14F-4D97-AF65-F5344CB8AC3E}">
        <p14:creationId xmlns:p14="http://schemas.microsoft.com/office/powerpoint/2010/main" val="1375185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9BF0-557C-4447-9876-5B09316503D7}"/>
              </a:ext>
            </a:extLst>
          </p:cNvPr>
          <p:cNvSpPr>
            <a:spLocks noGrp="1"/>
          </p:cNvSpPr>
          <p:nvPr>
            <p:ph type="title"/>
          </p:nvPr>
        </p:nvSpPr>
        <p:spPr>
          <a:xfrm>
            <a:off x="838200" y="168057"/>
            <a:ext cx="10515600" cy="974944"/>
          </a:xfrm>
        </p:spPr>
        <p:txBody>
          <a:bodyPr>
            <a:normAutofit/>
          </a:bodyPr>
          <a:lstStyle/>
          <a:p>
            <a:r>
              <a:rPr lang="en-US" sz="3600" dirty="0">
                <a:solidFill>
                  <a:srgbClr val="212F64"/>
                </a:solidFill>
                <a:latin typeface="Georgia" panose="02040502050405020303" pitchFamily="18" charset="0"/>
                <a:cs typeface="Gotham Light" pitchFamily="2" charset="0"/>
              </a:rPr>
              <a:t>Helpful Sites</a:t>
            </a:r>
          </a:p>
        </p:txBody>
      </p:sp>
      <p:sp>
        <p:nvSpPr>
          <p:cNvPr id="3" name="Content Placeholder 2">
            <a:extLst>
              <a:ext uri="{FF2B5EF4-FFF2-40B4-BE49-F238E27FC236}">
                <a16:creationId xmlns:a16="http://schemas.microsoft.com/office/drawing/2014/main" id="{D6772525-9964-4D8B-9047-8007893248EB}"/>
              </a:ext>
            </a:extLst>
          </p:cNvPr>
          <p:cNvSpPr>
            <a:spLocks noGrp="1"/>
          </p:cNvSpPr>
          <p:nvPr>
            <p:ph idx="1"/>
          </p:nvPr>
        </p:nvSpPr>
        <p:spPr>
          <a:xfrm>
            <a:off x="838200" y="1218955"/>
            <a:ext cx="10515600" cy="4044981"/>
          </a:xfrm>
        </p:spPr>
        <p:txBody>
          <a:bodyPr>
            <a:normAutofit fontScale="92500" lnSpcReduction="20000"/>
          </a:bodyPr>
          <a:lstStyle/>
          <a:p>
            <a:r>
              <a:rPr lang="en-US" sz="2400" dirty="0">
                <a:solidFill>
                  <a:srgbClr val="212F64"/>
                </a:solidFill>
                <a:latin typeface="Georgia" panose="02040502050405020303" pitchFamily="18" charset="0"/>
                <a:cs typeface="Gotham Light" pitchFamily="2" charset="0"/>
              </a:rPr>
              <a:t>Internal Revenue Service </a:t>
            </a:r>
            <a:endParaRPr lang="en-US" sz="2400" dirty="0">
              <a:solidFill>
                <a:srgbClr val="212F64"/>
              </a:solidFill>
              <a:latin typeface="Georgia" panose="02040502050405020303" pitchFamily="18" charset="0"/>
              <a:cs typeface="Gotham Light" pitchFamily="2" charset="0"/>
              <a:hlinkClick r:id="rId2"/>
            </a:endParaRPr>
          </a:p>
          <a:p>
            <a:pPr lvl="1"/>
            <a:r>
              <a:rPr lang="en-US" sz="2000" dirty="0">
                <a:solidFill>
                  <a:srgbClr val="212F64"/>
                </a:solidFill>
                <a:latin typeface="Georgia" panose="02040502050405020303" pitchFamily="18" charset="0"/>
                <a:cs typeface="Gotham Light" pitchFamily="2" charset="0"/>
                <a:hlinkClick r:id="rId2"/>
              </a:rPr>
              <a:t>www.irs.gov</a:t>
            </a:r>
            <a:endParaRPr lang="en-US" sz="2000" dirty="0">
              <a:solidFill>
                <a:srgbClr val="212F64"/>
              </a:solidFill>
              <a:latin typeface="Georgia" panose="02040502050405020303" pitchFamily="18" charset="0"/>
              <a:cs typeface="Gotham Light" pitchFamily="2" charset="0"/>
            </a:endParaRPr>
          </a:p>
          <a:p>
            <a:r>
              <a:rPr lang="en-US" sz="2400" dirty="0">
                <a:solidFill>
                  <a:srgbClr val="212F64"/>
                </a:solidFill>
                <a:latin typeface="Georgia" panose="02040502050405020303" pitchFamily="18" charset="0"/>
                <a:cs typeface="Gotham Light" pitchFamily="2" charset="0"/>
              </a:rPr>
              <a:t>Georgia Consumer Protection Laws and Georgia Consumer Complaints </a:t>
            </a:r>
            <a:endParaRPr lang="en-US" sz="2400" dirty="0">
              <a:solidFill>
                <a:srgbClr val="212F64"/>
              </a:solidFill>
              <a:latin typeface="Georgia" panose="02040502050405020303" pitchFamily="18" charset="0"/>
              <a:cs typeface="Gotham Light" pitchFamily="2" charset="0"/>
              <a:hlinkClick r:id="rId3"/>
            </a:endParaRPr>
          </a:p>
          <a:p>
            <a:pPr lvl="1"/>
            <a:r>
              <a:rPr lang="en-US" sz="2000" dirty="0">
                <a:solidFill>
                  <a:srgbClr val="212F64"/>
                </a:solidFill>
                <a:latin typeface="Georgia" panose="02040502050405020303" pitchFamily="18" charset="0"/>
                <a:cs typeface="Gotham Light" pitchFamily="2" charset="0"/>
                <a:hlinkClick r:id="rId3"/>
              </a:rPr>
              <a:t>www.consumer@law.ga.gov</a:t>
            </a:r>
            <a:endParaRPr lang="en-US" sz="2000" dirty="0">
              <a:solidFill>
                <a:srgbClr val="212F64"/>
              </a:solidFill>
              <a:latin typeface="Georgia" panose="02040502050405020303" pitchFamily="18" charset="0"/>
              <a:cs typeface="Gotham Light" pitchFamily="2" charset="0"/>
            </a:endParaRPr>
          </a:p>
          <a:p>
            <a:r>
              <a:rPr lang="en-US" sz="2400" dirty="0">
                <a:solidFill>
                  <a:srgbClr val="212F64"/>
                </a:solidFill>
                <a:latin typeface="Georgia" panose="02040502050405020303" pitchFamily="18" charset="0"/>
                <a:cs typeface="Gotham Light" pitchFamily="2" charset="0"/>
              </a:rPr>
              <a:t>US Consumer Protection Agency</a:t>
            </a:r>
          </a:p>
          <a:p>
            <a:pPr lvl="1"/>
            <a:r>
              <a:rPr lang="en-US" sz="2000" dirty="0">
                <a:solidFill>
                  <a:srgbClr val="212F64"/>
                </a:solidFill>
                <a:latin typeface="Georgia" panose="02040502050405020303" pitchFamily="18" charset="0"/>
                <a:cs typeface="Gotham Light" pitchFamily="2" charset="0"/>
                <a:hlinkClick r:id="rId4"/>
              </a:rPr>
              <a:t>http://www.consumer.georgia.gov/</a:t>
            </a:r>
            <a:r>
              <a:rPr lang="en-US" sz="2000" dirty="0">
                <a:solidFill>
                  <a:srgbClr val="212F64"/>
                </a:solidFill>
                <a:latin typeface="Georgia" panose="02040502050405020303" pitchFamily="18" charset="0"/>
                <a:cs typeface="Gotham Light" pitchFamily="2" charset="0"/>
              </a:rPr>
              <a:t> </a:t>
            </a:r>
          </a:p>
          <a:p>
            <a:r>
              <a:rPr lang="en-US" sz="2400" dirty="0">
                <a:solidFill>
                  <a:srgbClr val="212F64"/>
                </a:solidFill>
                <a:latin typeface="Georgia" panose="02040502050405020303" pitchFamily="18" charset="0"/>
                <a:cs typeface="Gotham Light" pitchFamily="2" charset="0"/>
              </a:rPr>
              <a:t>National Do Not Call registry</a:t>
            </a:r>
          </a:p>
          <a:p>
            <a:pPr lvl="1"/>
            <a:r>
              <a:rPr lang="en-US" sz="2000" dirty="0">
                <a:solidFill>
                  <a:srgbClr val="212F64"/>
                </a:solidFill>
                <a:latin typeface="Georgia" panose="02040502050405020303" pitchFamily="18" charset="0"/>
                <a:cs typeface="Gotham Light" pitchFamily="2" charset="0"/>
                <a:hlinkClick r:id="rId5"/>
              </a:rPr>
              <a:t>https://www.donotcall.gov/</a:t>
            </a:r>
            <a:r>
              <a:rPr lang="en-US" sz="2000" dirty="0">
                <a:solidFill>
                  <a:srgbClr val="212F64"/>
                </a:solidFill>
                <a:latin typeface="Georgia" panose="02040502050405020303" pitchFamily="18" charset="0"/>
                <a:cs typeface="Gotham Light" pitchFamily="2" charset="0"/>
              </a:rPr>
              <a:t> </a:t>
            </a:r>
          </a:p>
          <a:p>
            <a:r>
              <a:rPr lang="en-US" sz="2400" dirty="0">
                <a:solidFill>
                  <a:srgbClr val="212F64"/>
                </a:solidFill>
                <a:latin typeface="Georgia" panose="02040502050405020303" pitchFamily="18" charset="0"/>
                <a:cs typeface="Gotham Light" pitchFamily="2" charset="0"/>
              </a:rPr>
              <a:t>Georgia Department of Law – Consumer Protection Division</a:t>
            </a:r>
          </a:p>
          <a:p>
            <a:pPr lvl="1"/>
            <a:r>
              <a:rPr lang="en-US" sz="2000" dirty="0">
                <a:solidFill>
                  <a:srgbClr val="212F64"/>
                </a:solidFill>
                <a:latin typeface="Georgia" panose="02040502050405020303" pitchFamily="18" charset="0"/>
                <a:cs typeface="Gotham Light" pitchFamily="2" charset="0"/>
                <a:hlinkClick r:id="rId4"/>
              </a:rPr>
              <a:t>http://www.consumer.georgia.gov/</a:t>
            </a:r>
            <a:r>
              <a:rPr lang="en-US" sz="2000" dirty="0">
                <a:solidFill>
                  <a:srgbClr val="212F64"/>
                </a:solidFill>
                <a:latin typeface="Georgia" panose="02040502050405020303" pitchFamily="18" charset="0"/>
                <a:cs typeface="Gotham Light" pitchFamily="2" charset="0"/>
              </a:rPr>
              <a:t> </a:t>
            </a:r>
          </a:p>
          <a:p>
            <a:r>
              <a:rPr lang="en-US" sz="2400" dirty="0">
                <a:solidFill>
                  <a:srgbClr val="212F64"/>
                </a:solidFill>
                <a:latin typeface="Georgia" panose="02040502050405020303" pitchFamily="18" charset="0"/>
                <a:cs typeface="Gotham Light" pitchFamily="2" charset="0"/>
              </a:rPr>
              <a:t>Opt. Out of Credit Card Offers</a:t>
            </a:r>
          </a:p>
          <a:p>
            <a:pPr lvl="1"/>
            <a:r>
              <a:rPr lang="en-US" sz="2100" dirty="0">
                <a:solidFill>
                  <a:schemeClr val="accent1">
                    <a:lumMod val="50000"/>
                  </a:schemeClr>
                </a:solidFill>
                <a:latin typeface="Georgia" panose="02040502050405020303" pitchFamily="18" charset="0"/>
              </a:rPr>
              <a:t>call 888-567-8688 (888-5-OPT-OUT) or visit </a:t>
            </a:r>
            <a:r>
              <a:rPr lang="en-US" sz="2100" u="sng" dirty="0">
                <a:solidFill>
                  <a:schemeClr val="accent1">
                    <a:lumMod val="50000"/>
                  </a:schemeClr>
                </a:solidFill>
                <a:latin typeface="Georgia" panose="02040502050405020303" pitchFamily="18" charset="0"/>
                <a:hlinkClick r:id="rId6">
                  <a:extLst>
                    <a:ext uri="{A12FA001-AC4F-418D-AE19-62706E023703}">
                      <ahyp:hlinkClr xmlns:ahyp="http://schemas.microsoft.com/office/drawing/2018/hyperlinkcolor" val="tx"/>
                    </a:ext>
                  </a:extLst>
                </a:hlinkClick>
              </a:rPr>
              <a:t>www.optoutprescreen.com</a:t>
            </a:r>
            <a:r>
              <a:rPr lang="en-US" sz="2100" u="sng" dirty="0">
                <a:solidFill>
                  <a:schemeClr val="accent1">
                    <a:lumMod val="50000"/>
                  </a:schemeClr>
                </a:solidFill>
                <a:latin typeface="Georgia" panose="02040502050405020303" pitchFamily="18" charset="0"/>
              </a:rPr>
              <a:t>    </a:t>
            </a:r>
            <a:endParaRPr lang="en-US" sz="2100" dirty="0">
              <a:solidFill>
                <a:schemeClr val="accent1">
                  <a:lumMod val="50000"/>
                </a:schemeClr>
              </a:solidFill>
              <a:latin typeface="Georgia" panose="02040502050405020303" pitchFamily="18" charset="0"/>
              <a:cs typeface="Gotham Light" pitchFamily="2" charset="0"/>
            </a:endParaRPr>
          </a:p>
        </p:txBody>
      </p:sp>
      <p:cxnSp>
        <p:nvCxnSpPr>
          <p:cNvPr id="4" name="Straight Connector 3">
            <a:extLst>
              <a:ext uri="{FF2B5EF4-FFF2-40B4-BE49-F238E27FC236}">
                <a16:creationId xmlns:a16="http://schemas.microsoft.com/office/drawing/2014/main" id="{531E2B4F-ECC9-4A4C-99D6-23F77D83F505}"/>
              </a:ext>
            </a:extLst>
          </p:cNvPr>
          <p:cNvCxnSpPr/>
          <p:nvPr/>
        </p:nvCxnSpPr>
        <p:spPr>
          <a:xfrm>
            <a:off x="838200" y="1073808"/>
            <a:ext cx="10058400" cy="0"/>
          </a:xfrm>
          <a:prstGeom prst="line">
            <a:avLst/>
          </a:prstGeom>
          <a:ln>
            <a:solidFill>
              <a:srgbClr val="212F6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E1AD976-9BCA-43AB-8E0E-E1EA0A847E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sp>
        <p:nvSpPr>
          <p:cNvPr id="6" name="TextBox 5">
            <a:extLst>
              <a:ext uri="{FF2B5EF4-FFF2-40B4-BE49-F238E27FC236}">
                <a16:creationId xmlns:a16="http://schemas.microsoft.com/office/drawing/2014/main" id="{83536168-5CF7-4255-B56B-8434D9F37539}"/>
              </a:ext>
            </a:extLst>
          </p:cNvPr>
          <p:cNvSpPr txBox="1"/>
          <p:nvPr/>
        </p:nvSpPr>
        <p:spPr>
          <a:xfrm>
            <a:off x="838200" y="5818909"/>
            <a:ext cx="7277100" cy="830997"/>
          </a:xfrm>
          <a:prstGeom prst="rect">
            <a:avLst/>
          </a:prstGeom>
          <a:noFill/>
        </p:spPr>
        <p:txBody>
          <a:bodyPr wrap="square" rtlCol="0">
            <a:spAutoFit/>
          </a:bodyPr>
          <a:lstStyle/>
          <a:p>
            <a:r>
              <a:rPr lang="en-US" sz="1200" dirty="0"/>
              <a:t>The sites listed above and through out the presentation are from 3</a:t>
            </a:r>
            <a:r>
              <a:rPr lang="en-US" sz="1200" baseline="30000" dirty="0"/>
              <a:t>rd</a:t>
            </a:r>
            <a:r>
              <a:rPr lang="en-US" sz="1200" dirty="0"/>
              <a:t> parties and not The Georgia Society of CPAs. All views or opinions expressed on these sites do not necessarily represent the views or opinions of GSCPA. Please use this information at your own risk. The primary purpose of this presentation and materials is to educate and inform. This presentation and materials do not constitute professional advise or services. </a:t>
            </a:r>
          </a:p>
        </p:txBody>
      </p:sp>
    </p:spTree>
    <p:extLst>
      <p:ext uri="{BB962C8B-B14F-4D97-AF65-F5344CB8AC3E}">
        <p14:creationId xmlns:p14="http://schemas.microsoft.com/office/powerpoint/2010/main" val="148318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B6968C-5F5D-4265-866B-8DA11F532ED7}"/>
              </a:ext>
            </a:extLst>
          </p:cNvPr>
          <p:cNvSpPr>
            <a:spLocks noGrp="1"/>
          </p:cNvSpPr>
          <p:nvPr>
            <p:ph idx="1"/>
          </p:nvPr>
        </p:nvSpPr>
        <p:spPr>
          <a:xfrm>
            <a:off x="742984" y="683035"/>
            <a:ext cx="9719861" cy="1980979"/>
          </a:xfrm>
        </p:spPr>
        <p:txBody>
          <a:bodyPr>
            <a:normAutofit lnSpcReduction="10000"/>
          </a:bodyPr>
          <a:lstStyle/>
          <a:p>
            <a:r>
              <a:rPr lang="en-US" sz="2400" dirty="0">
                <a:solidFill>
                  <a:srgbClr val="212F64"/>
                </a:solidFill>
                <a:latin typeface="Georgia" panose="02040502050405020303" pitchFamily="18" charset="0"/>
                <a:cs typeface="Gotham Light" pitchFamily="50" charset="0"/>
              </a:rPr>
              <a:t>This presentation was a created by a volunteer Task Force of The Georgia Society of Certified Public Accountants (GSCPA).</a:t>
            </a:r>
          </a:p>
          <a:p>
            <a:pPr marL="0" indent="0">
              <a:buNone/>
            </a:pPr>
            <a:endParaRPr lang="en-US" sz="2400" dirty="0">
              <a:solidFill>
                <a:srgbClr val="212F64"/>
              </a:solidFill>
              <a:latin typeface="Georgia" panose="02040502050405020303" pitchFamily="18" charset="0"/>
              <a:cs typeface="Gotham Light" pitchFamily="50" charset="0"/>
            </a:endParaRPr>
          </a:p>
          <a:p>
            <a:r>
              <a:rPr lang="en-US" sz="2400" dirty="0">
                <a:solidFill>
                  <a:srgbClr val="212F64"/>
                </a:solidFill>
                <a:latin typeface="Georgia" panose="02040502050405020303" pitchFamily="18" charset="0"/>
                <a:cs typeface="Gotham Light" pitchFamily="50" charset="0"/>
              </a:rPr>
              <a:t>Special thanks The Georgia Consortium of Financial Literacy and Georgia Consortium Executive Director Nancy Swartzmiller. </a:t>
            </a:r>
          </a:p>
          <a:p>
            <a:pPr marL="457200" lvl="1" indent="0">
              <a:buNone/>
            </a:pPr>
            <a:endParaRPr lang="en-US" sz="2000" dirty="0">
              <a:solidFill>
                <a:srgbClr val="212F64"/>
              </a:solidFill>
              <a:latin typeface="Georgia" panose="02040502050405020303" pitchFamily="18" charset="0"/>
              <a:cs typeface="Gotham Light" pitchFamily="50" charset="0"/>
            </a:endParaRPr>
          </a:p>
          <a:p>
            <a:pPr lvl="1"/>
            <a:endParaRPr lang="en-US" sz="2000" dirty="0">
              <a:solidFill>
                <a:srgbClr val="212F64"/>
              </a:solidFill>
              <a:latin typeface="Georgia" panose="02040502050405020303" pitchFamily="18" charset="0"/>
              <a:cs typeface="Gotham Light" pitchFamily="50" charset="0"/>
            </a:endParaRPr>
          </a:p>
        </p:txBody>
      </p:sp>
      <p:pic>
        <p:nvPicPr>
          <p:cNvPr id="6" name="Picture 5">
            <a:extLst>
              <a:ext uri="{FF2B5EF4-FFF2-40B4-BE49-F238E27FC236}">
                <a16:creationId xmlns:a16="http://schemas.microsoft.com/office/drawing/2014/main" id="{308838BC-71FA-4818-BAC8-49B1D0698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sp>
        <p:nvSpPr>
          <p:cNvPr id="9" name="TextBox 8">
            <a:extLst>
              <a:ext uri="{FF2B5EF4-FFF2-40B4-BE49-F238E27FC236}">
                <a16:creationId xmlns:a16="http://schemas.microsoft.com/office/drawing/2014/main" id="{1B23B791-D84D-48BC-8619-638072990753}"/>
              </a:ext>
            </a:extLst>
          </p:cNvPr>
          <p:cNvSpPr txBox="1"/>
          <p:nvPr/>
        </p:nvSpPr>
        <p:spPr>
          <a:xfrm>
            <a:off x="1099038" y="5274098"/>
            <a:ext cx="7957039" cy="1323439"/>
          </a:xfrm>
          <a:prstGeom prst="rect">
            <a:avLst/>
          </a:prstGeom>
          <a:noFill/>
        </p:spPr>
        <p:txBody>
          <a:bodyPr wrap="square" rtlCol="0">
            <a:spAutoFit/>
          </a:bodyPr>
          <a:lstStyle/>
          <a:p>
            <a:r>
              <a:rPr lang="en-US" sz="1600" dirty="0">
                <a:ln w="0"/>
                <a:solidFill>
                  <a:schemeClr val="accent1">
                    <a:lumMod val="50000"/>
                  </a:schemeClr>
                </a:solidFill>
                <a:effectLst>
                  <a:outerShdw blurRad="38100" dist="25400" dir="5400000" algn="ctr" rotWithShape="0">
                    <a:srgbClr val="6E747A">
                      <a:alpha val="43000"/>
                    </a:srgbClr>
                  </a:outerShdw>
                </a:effectLst>
              </a:rPr>
              <a:t>The sites listed through out the presentation are from 3</a:t>
            </a:r>
            <a:r>
              <a:rPr lang="en-US" sz="1600" baseline="30000" dirty="0">
                <a:ln w="0"/>
                <a:solidFill>
                  <a:schemeClr val="accent1">
                    <a:lumMod val="50000"/>
                  </a:schemeClr>
                </a:solidFill>
                <a:effectLst>
                  <a:outerShdw blurRad="38100" dist="25400" dir="5400000" algn="ctr" rotWithShape="0">
                    <a:srgbClr val="6E747A">
                      <a:alpha val="43000"/>
                    </a:srgbClr>
                  </a:outerShdw>
                </a:effectLst>
              </a:rPr>
              <a:t>rd</a:t>
            </a:r>
            <a:r>
              <a:rPr lang="en-US" sz="1600" dirty="0">
                <a:ln w="0"/>
                <a:solidFill>
                  <a:schemeClr val="accent1">
                    <a:lumMod val="50000"/>
                  </a:schemeClr>
                </a:solidFill>
                <a:effectLst>
                  <a:outerShdw blurRad="38100" dist="25400" dir="5400000" algn="ctr" rotWithShape="0">
                    <a:srgbClr val="6E747A">
                      <a:alpha val="43000"/>
                    </a:srgbClr>
                  </a:outerShdw>
                </a:effectLst>
              </a:rPr>
              <a:t> parties and not The Georgia Society of CPAs. All views or opinions expressed on these sites do not necessarily represent the views or opinions of GSCPA. Please use this information at your own risk. The primary purpose of this presentation and materials is to educate and inform. This presentation and materials do not constitute professional advise or services. </a:t>
            </a:r>
          </a:p>
        </p:txBody>
      </p:sp>
      <p:sp>
        <p:nvSpPr>
          <p:cNvPr id="10" name="TextBox 9">
            <a:extLst>
              <a:ext uri="{FF2B5EF4-FFF2-40B4-BE49-F238E27FC236}">
                <a16:creationId xmlns:a16="http://schemas.microsoft.com/office/drawing/2014/main" id="{B379BE94-A99C-4231-8E72-F31DC6D4185A}"/>
              </a:ext>
            </a:extLst>
          </p:cNvPr>
          <p:cNvSpPr txBox="1"/>
          <p:nvPr/>
        </p:nvSpPr>
        <p:spPr>
          <a:xfrm>
            <a:off x="1323160" y="3089493"/>
            <a:ext cx="8559508" cy="2308324"/>
          </a:xfrm>
          <a:prstGeom prst="rect">
            <a:avLst/>
          </a:prstGeom>
          <a:noFill/>
        </p:spPr>
        <p:txBody>
          <a:bodyPr wrap="square" numCol="2" rtlCol="0">
            <a:spAutoFit/>
          </a:bodyPr>
          <a:lstStyle/>
          <a:p>
            <a:pPr marL="800100" lvl="1" indent="-342900">
              <a:buFont typeface="Arial" panose="020B0604020202020204" pitchFamily="34" charset="0"/>
              <a:buChar char="•"/>
            </a:pPr>
            <a:r>
              <a:rPr lang="en-US" dirty="0">
                <a:solidFill>
                  <a:srgbClr val="212F64"/>
                </a:solidFill>
                <a:latin typeface="Georgia" panose="02040502050405020303" pitchFamily="18" charset="0"/>
                <a:cs typeface="Gotham Light" pitchFamily="50" charset="0"/>
              </a:rPr>
              <a:t>Beza Asrat</a:t>
            </a:r>
          </a:p>
          <a:p>
            <a:pPr marL="800100" lvl="1" indent="-342900">
              <a:buFont typeface="Arial" panose="020B0604020202020204" pitchFamily="34" charset="0"/>
              <a:buChar char="•"/>
            </a:pPr>
            <a:r>
              <a:rPr lang="en-US" dirty="0">
                <a:solidFill>
                  <a:srgbClr val="212F64"/>
                </a:solidFill>
                <a:latin typeface="Georgia" panose="02040502050405020303" pitchFamily="18" charset="0"/>
                <a:cs typeface="Gotham Light" pitchFamily="50" charset="0"/>
              </a:rPr>
              <a:t>Art Auerbach</a:t>
            </a:r>
          </a:p>
          <a:p>
            <a:pPr marL="800100" lvl="1" indent="-342900">
              <a:buFont typeface="Arial" panose="020B0604020202020204" pitchFamily="34" charset="0"/>
              <a:buChar char="•"/>
            </a:pPr>
            <a:r>
              <a:rPr lang="en-US" dirty="0">
                <a:solidFill>
                  <a:srgbClr val="212F64"/>
                </a:solidFill>
                <a:latin typeface="Georgia" panose="02040502050405020303" pitchFamily="18" charset="0"/>
                <a:cs typeface="Gotham Light" pitchFamily="50" charset="0"/>
              </a:rPr>
              <a:t>Cromwell Baun</a:t>
            </a:r>
          </a:p>
          <a:p>
            <a:pPr marL="800100" lvl="1" indent="-342900">
              <a:buFont typeface="Arial" panose="020B0604020202020204" pitchFamily="34" charset="0"/>
              <a:buChar char="•"/>
            </a:pPr>
            <a:r>
              <a:rPr lang="en-US" dirty="0">
                <a:solidFill>
                  <a:srgbClr val="212F64"/>
                </a:solidFill>
                <a:latin typeface="Georgia" panose="02040502050405020303" pitchFamily="18" charset="0"/>
                <a:cs typeface="Gotham Light" pitchFamily="50" charset="0"/>
              </a:rPr>
              <a:t>Walt Bryde</a:t>
            </a:r>
          </a:p>
          <a:p>
            <a:pPr marL="800100" lvl="1" indent="-342900">
              <a:buFont typeface="Arial" panose="020B0604020202020204" pitchFamily="34" charset="0"/>
              <a:buChar char="•"/>
            </a:pPr>
            <a:r>
              <a:rPr lang="en-US" dirty="0">
                <a:solidFill>
                  <a:srgbClr val="212F64"/>
                </a:solidFill>
                <a:latin typeface="Georgia" panose="02040502050405020303" pitchFamily="18" charset="0"/>
                <a:cs typeface="Gotham Light" pitchFamily="50" charset="0"/>
              </a:rPr>
              <a:t>Nadine </a:t>
            </a:r>
            <a:r>
              <a:rPr lang="en-US" dirty="0" err="1">
                <a:solidFill>
                  <a:srgbClr val="212F64"/>
                </a:solidFill>
                <a:latin typeface="Georgia" panose="02040502050405020303" pitchFamily="18" charset="0"/>
                <a:cs typeface="Gotham Light" pitchFamily="50" charset="0"/>
              </a:rPr>
              <a:t>Creutz</a:t>
            </a:r>
            <a:r>
              <a:rPr lang="en-US" dirty="0">
                <a:solidFill>
                  <a:srgbClr val="212F64"/>
                </a:solidFill>
                <a:latin typeface="Georgia" panose="02040502050405020303" pitchFamily="18" charset="0"/>
                <a:cs typeface="Gotham Light" pitchFamily="50" charset="0"/>
              </a:rPr>
              <a:t>-Adams</a:t>
            </a:r>
          </a:p>
          <a:p>
            <a:pPr marL="800100" lvl="1" indent="-342900">
              <a:buFont typeface="Arial" panose="020B0604020202020204" pitchFamily="34" charset="0"/>
              <a:buChar char="•"/>
            </a:pPr>
            <a:r>
              <a:rPr lang="en-US" dirty="0">
                <a:solidFill>
                  <a:srgbClr val="212F64"/>
                </a:solidFill>
                <a:latin typeface="Georgia" panose="02040502050405020303" pitchFamily="18" charset="0"/>
                <a:cs typeface="Gotham Light" pitchFamily="50" charset="0"/>
              </a:rPr>
              <a:t>Julian Davis</a:t>
            </a:r>
          </a:p>
          <a:p>
            <a:pPr marL="800100" lvl="1" indent="-342900">
              <a:buFont typeface="Arial" panose="020B0604020202020204" pitchFamily="34" charset="0"/>
              <a:buChar char="•"/>
            </a:pPr>
            <a:endParaRPr lang="en-US" dirty="0">
              <a:solidFill>
                <a:srgbClr val="212F64"/>
              </a:solidFill>
              <a:latin typeface="Georgia" panose="02040502050405020303" pitchFamily="18" charset="0"/>
              <a:cs typeface="Gotham Light" pitchFamily="50" charset="0"/>
            </a:endParaRPr>
          </a:p>
          <a:p>
            <a:pPr marL="800100" lvl="1" indent="-342900">
              <a:buFont typeface="Arial" panose="020B0604020202020204" pitchFamily="34" charset="0"/>
              <a:buChar char="•"/>
            </a:pPr>
            <a:endParaRPr lang="en-US" dirty="0">
              <a:solidFill>
                <a:srgbClr val="212F64"/>
              </a:solidFill>
              <a:latin typeface="Georgia" panose="02040502050405020303" pitchFamily="18" charset="0"/>
              <a:cs typeface="Gotham Light" pitchFamily="50" charset="0"/>
            </a:endParaRPr>
          </a:p>
          <a:p>
            <a:pPr marL="800100" lvl="1" indent="-342900">
              <a:buFont typeface="Arial" panose="020B0604020202020204" pitchFamily="34" charset="0"/>
              <a:buChar char="•"/>
            </a:pPr>
            <a:r>
              <a:rPr lang="en-US" dirty="0">
                <a:solidFill>
                  <a:srgbClr val="212F64"/>
                </a:solidFill>
                <a:latin typeface="Georgia" panose="02040502050405020303" pitchFamily="18" charset="0"/>
                <a:cs typeface="Gotham Light" pitchFamily="50" charset="0"/>
              </a:rPr>
              <a:t>Denise Grove</a:t>
            </a:r>
          </a:p>
          <a:p>
            <a:pPr marL="800100" lvl="1" indent="-342900">
              <a:buFont typeface="Arial" panose="020B0604020202020204" pitchFamily="34" charset="0"/>
              <a:buChar char="•"/>
            </a:pPr>
            <a:r>
              <a:rPr lang="en-US" dirty="0">
                <a:solidFill>
                  <a:srgbClr val="212F64"/>
                </a:solidFill>
                <a:latin typeface="Georgia" panose="02040502050405020303" pitchFamily="18" charset="0"/>
                <a:cs typeface="Gotham Light" pitchFamily="50" charset="0"/>
              </a:rPr>
              <a:t>Teresa Kelly</a:t>
            </a:r>
          </a:p>
          <a:p>
            <a:pPr marL="800100" lvl="1" indent="-342900">
              <a:buFont typeface="Arial" panose="020B0604020202020204" pitchFamily="34" charset="0"/>
              <a:buChar char="•"/>
            </a:pPr>
            <a:r>
              <a:rPr lang="en-US" dirty="0">
                <a:solidFill>
                  <a:srgbClr val="212F64"/>
                </a:solidFill>
                <a:latin typeface="Georgia" panose="02040502050405020303" pitchFamily="18" charset="0"/>
                <a:cs typeface="Gotham Light" pitchFamily="50" charset="0"/>
              </a:rPr>
              <a:t>Michael Lopata</a:t>
            </a:r>
          </a:p>
          <a:p>
            <a:pPr marL="800100" lvl="1" indent="-342900">
              <a:buFont typeface="Arial" panose="020B0604020202020204" pitchFamily="34" charset="0"/>
              <a:buChar char="•"/>
            </a:pPr>
            <a:r>
              <a:rPr lang="en-US" dirty="0">
                <a:solidFill>
                  <a:srgbClr val="212F64"/>
                </a:solidFill>
                <a:latin typeface="Georgia" panose="02040502050405020303" pitchFamily="18" charset="0"/>
                <a:cs typeface="Gotham Light" pitchFamily="50" charset="0"/>
              </a:rPr>
              <a:t>Michael McBride</a:t>
            </a:r>
          </a:p>
          <a:p>
            <a:pPr marL="800100" lvl="1" indent="-342900">
              <a:buFont typeface="Arial" panose="020B0604020202020204" pitchFamily="34" charset="0"/>
              <a:buChar char="•"/>
            </a:pPr>
            <a:r>
              <a:rPr lang="en-US" dirty="0">
                <a:solidFill>
                  <a:srgbClr val="212F64"/>
                </a:solidFill>
                <a:latin typeface="Georgia" panose="02040502050405020303" pitchFamily="18" charset="0"/>
                <a:cs typeface="Gotham Light" pitchFamily="50" charset="0"/>
              </a:rPr>
              <a:t>Bryce Nations</a:t>
            </a:r>
          </a:p>
          <a:p>
            <a:pPr marL="800100" lvl="1" indent="-342900">
              <a:buFont typeface="Arial" panose="020B0604020202020204" pitchFamily="34" charset="0"/>
              <a:buChar char="•"/>
            </a:pPr>
            <a:r>
              <a:rPr lang="en-US" dirty="0">
                <a:solidFill>
                  <a:srgbClr val="212F64"/>
                </a:solidFill>
                <a:latin typeface="Georgia" panose="02040502050405020303" pitchFamily="18" charset="0"/>
                <a:cs typeface="Gotham Light" pitchFamily="50" charset="0"/>
              </a:rPr>
              <a:t>Kevin Teasley</a:t>
            </a:r>
          </a:p>
          <a:p>
            <a:endParaRPr lang="en-US" dirty="0"/>
          </a:p>
        </p:txBody>
      </p:sp>
      <p:sp>
        <p:nvSpPr>
          <p:cNvPr id="11" name="TextBox 10">
            <a:extLst>
              <a:ext uri="{FF2B5EF4-FFF2-40B4-BE49-F238E27FC236}">
                <a16:creationId xmlns:a16="http://schemas.microsoft.com/office/drawing/2014/main" id="{F706D358-1D07-43FD-B43E-2A97C28E2AE5}"/>
              </a:ext>
            </a:extLst>
          </p:cNvPr>
          <p:cNvSpPr txBox="1"/>
          <p:nvPr/>
        </p:nvSpPr>
        <p:spPr>
          <a:xfrm>
            <a:off x="2079380" y="2701192"/>
            <a:ext cx="5996353" cy="400110"/>
          </a:xfrm>
          <a:prstGeom prst="rect">
            <a:avLst/>
          </a:prstGeom>
          <a:noFill/>
        </p:spPr>
        <p:txBody>
          <a:bodyPr wrap="square" rtlCol="0">
            <a:spAutoFit/>
          </a:bodyPr>
          <a:lstStyle/>
          <a:p>
            <a:r>
              <a:rPr lang="en-US" sz="2000" dirty="0">
                <a:solidFill>
                  <a:srgbClr val="212F64"/>
                </a:solidFill>
                <a:latin typeface="Georgia" panose="02040502050405020303" pitchFamily="18" charset="0"/>
                <a:cs typeface="Gotham Light" pitchFamily="50" charset="0"/>
              </a:rPr>
              <a:t>2018-2019 GSCPA Financial Literacy Task Force</a:t>
            </a:r>
          </a:p>
        </p:txBody>
      </p:sp>
    </p:spTree>
    <p:extLst>
      <p:ext uri="{BB962C8B-B14F-4D97-AF65-F5344CB8AC3E}">
        <p14:creationId xmlns:p14="http://schemas.microsoft.com/office/powerpoint/2010/main" val="62544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3D18-38FE-467C-84AF-B280BF031828}"/>
              </a:ext>
            </a:extLst>
          </p:cNvPr>
          <p:cNvSpPr>
            <a:spLocks noGrp="1"/>
          </p:cNvSpPr>
          <p:nvPr>
            <p:ph type="title"/>
          </p:nvPr>
        </p:nvSpPr>
        <p:spPr>
          <a:xfrm>
            <a:off x="838200" y="430488"/>
            <a:ext cx="10515600" cy="1325563"/>
          </a:xfrm>
        </p:spPr>
        <p:txBody>
          <a:bodyPr>
            <a:normAutofit/>
          </a:bodyPr>
          <a:lstStyle/>
          <a:p>
            <a:r>
              <a:rPr lang="en-US" sz="3600" dirty="0">
                <a:solidFill>
                  <a:srgbClr val="212F64"/>
                </a:solidFill>
                <a:latin typeface="Georgia" panose="02040502050405020303" pitchFamily="18" charset="0"/>
                <a:cs typeface="Gotham Light" pitchFamily="50" charset="0"/>
              </a:rPr>
              <a:t>Medicare New Cards </a:t>
            </a:r>
          </a:p>
        </p:txBody>
      </p:sp>
      <p:sp>
        <p:nvSpPr>
          <p:cNvPr id="3" name="Content Placeholder 2">
            <a:extLst>
              <a:ext uri="{FF2B5EF4-FFF2-40B4-BE49-F238E27FC236}">
                <a16:creationId xmlns:a16="http://schemas.microsoft.com/office/drawing/2014/main" id="{ECB6968C-5F5D-4265-866B-8DA11F532ED7}"/>
              </a:ext>
            </a:extLst>
          </p:cNvPr>
          <p:cNvSpPr>
            <a:spLocks noGrp="1"/>
          </p:cNvSpPr>
          <p:nvPr>
            <p:ph idx="1"/>
          </p:nvPr>
        </p:nvSpPr>
        <p:spPr>
          <a:xfrm>
            <a:off x="751778" y="2151405"/>
            <a:ext cx="8144082" cy="3999537"/>
          </a:xfrm>
        </p:spPr>
        <p:txBody>
          <a:bodyPr>
            <a:normAutofit/>
          </a:bodyPr>
          <a:lstStyle/>
          <a:p>
            <a:r>
              <a:rPr lang="en-US" sz="2400" dirty="0">
                <a:solidFill>
                  <a:srgbClr val="212F64"/>
                </a:solidFill>
                <a:latin typeface="Georgia" panose="02040502050405020303" pitchFamily="18" charset="0"/>
                <a:cs typeface="Gotham Light" pitchFamily="50" charset="0"/>
              </a:rPr>
              <a:t>Don’t throw away the new card.</a:t>
            </a:r>
          </a:p>
          <a:p>
            <a:pPr marL="0" indent="0">
              <a:buNone/>
            </a:pPr>
            <a:endParaRPr lang="en-US" sz="2400" dirty="0">
              <a:solidFill>
                <a:srgbClr val="212F64"/>
              </a:solidFill>
              <a:latin typeface="Georgia" panose="02040502050405020303" pitchFamily="18" charset="0"/>
              <a:cs typeface="Gotham Light" pitchFamily="50" charset="0"/>
            </a:endParaRPr>
          </a:p>
          <a:p>
            <a:r>
              <a:rPr lang="en-US" sz="2400" dirty="0">
                <a:solidFill>
                  <a:srgbClr val="212F64"/>
                </a:solidFill>
                <a:latin typeface="Georgia" panose="02040502050405020303" pitchFamily="18" charset="0"/>
                <a:cs typeface="Gotham Light" pitchFamily="50" charset="0"/>
              </a:rPr>
              <a:t>Go to </a:t>
            </a:r>
            <a:r>
              <a:rPr lang="en-US" sz="2400" dirty="0">
                <a:solidFill>
                  <a:srgbClr val="212F64"/>
                </a:solidFill>
                <a:latin typeface="Georgia" panose="02040502050405020303" pitchFamily="18" charset="0"/>
                <a:cs typeface="Gotham Light" pitchFamily="50" charset="0"/>
                <a:hlinkClick r:id="rId3"/>
              </a:rPr>
              <a:t>www.medicare.gov/newcard</a:t>
            </a:r>
            <a:r>
              <a:rPr lang="en-US" sz="2400" dirty="0">
                <a:solidFill>
                  <a:srgbClr val="212F64"/>
                </a:solidFill>
                <a:latin typeface="Georgia" panose="02040502050405020303" pitchFamily="18" charset="0"/>
                <a:cs typeface="Gotham Light" pitchFamily="50" charset="0"/>
              </a:rPr>
              <a:t> </a:t>
            </a:r>
          </a:p>
          <a:p>
            <a:pPr lvl="1"/>
            <a:r>
              <a:rPr lang="en-US" dirty="0">
                <a:solidFill>
                  <a:srgbClr val="212F64"/>
                </a:solidFill>
                <a:latin typeface="Georgia" panose="02040502050405020303" pitchFamily="18" charset="0"/>
                <a:cs typeface="Gotham Light" pitchFamily="50" charset="0"/>
              </a:rPr>
              <a:t>If you have not received your new Medicare card, please use the above link to check the status of arrival.</a:t>
            </a:r>
          </a:p>
          <a:p>
            <a:pPr marL="457200" lvl="1" indent="0">
              <a:buNone/>
            </a:pPr>
            <a:endParaRPr lang="en-US" dirty="0">
              <a:solidFill>
                <a:srgbClr val="212F64"/>
              </a:solidFill>
              <a:latin typeface="Georgia" panose="02040502050405020303" pitchFamily="18" charset="0"/>
              <a:cs typeface="Gotham Light" pitchFamily="50" charset="0"/>
            </a:endParaRPr>
          </a:p>
          <a:p>
            <a:r>
              <a:rPr lang="en-US" sz="2400" dirty="0">
                <a:solidFill>
                  <a:srgbClr val="212F64"/>
                </a:solidFill>
                <a:latin typeface="Georgia" panose="02040502050405020303" pitchFamily="18" charset="0"/>
                <a:cs typeface="Gotham Light" pitchFamily="50" charset="0"/>
              </a:rPr>
              <a:t>The new card will have a 11 digit id number to replace your social security number on the old card. </a:t>
            </a:r>
          </a:p>
        </p:txBody>
      </p:sp>
      <p:cxnSp>
        <p:nvCxnSpPr>
          <p:cNvPr id="5" name="Straight Connector 4">
            <a:extLst>
              <a:ext uri="{FF2B5EF4-FFF2-40B4-BE49-F238E27FC236}">
                <a16:creationId xmlns:a16="http://schemas.microsoft.com/office/drawing/2014/main" id="{4900EBC4-A6B8-8D47-B74F-3E4BC9EED193}"/>
              </a:ext>
            </a:extLst>
          </p:cNvPr>
          <p:cNvCxnSpPr/>
          <p:nvPr/>
        </p:nvCxnSpPr>
        <p:spPr>
          <a:xfrm>
            <a:off x="924339" y="1967948"/>
            <a:ext cx="10058400" cy="0"/>
          </a:xfrm>
          <a:prstGeom prst="line">
            <a:avLst/>
          </a:prstGeom>
          <a:ln>
            <a:solidFill>
              <a:srgbClr val="212F6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838BC-71FA-4818-BAC8-49B1D0698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pic>
        <p:nvPicPr>
          <p:cNvPr id="7" name="Picture 6" descr="A bird that is hanging on a wall&#10;&#10;Description generated with high confidence">
            <a:extLst>
              <a:ext uri="{FF2B5EF4-FFF2-40B4-BE49-F238E27FC236}">
                <a16:creationId xmlns:a16="http://schemas.microsoft.com/office/drawing/2014/main" id="{F28B0865-8508-4969-9FEF-A9A1A87301B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95860" y="2265565"/>
            <a:ext cx="2528277" cy="1896208"/>
          </a:xfrm>
          <a:prstGeom prst="rect">
            <a:avLst/>
          </a:prstGeom>
        </p:spPr>
      </p:pic>
    </p:spTree>
    <p:extLst>
      <p:ext uri="{BB962C8B-B14F-4D97-AF65-F5344CB8AC3E}">
        <p14:creationId xmlns:p14="http://schemas.microsoft.com/office/powerpoint/2010/main" val="400052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3D18-38FE-467C-84AF-B280BF031828}"/>
              </a:ext>
            </a:extLst>
          </p:cNvPr>
          <p:cNvSpPr>
            <a:spLocks noGrp="1"/>
          </p:cNvSpPr>
          <p:nvPr>
            <p:ph type="title"/>
          </p:nvPr>
        </p:nvSpPr>
        <p:spPr>
          <a:xfrm>
            <a:off x="838200" y="430488"/>
            <a:ext cx="10515600" cy="1325563"/>
          </a:xfrm>
        </p:spPr>
        <p:txBody>
          <a:bodyPr>
            <a:normAutofit/>
          </a:bodyPr>
          <a:lstStyle/>
          <a:p>
            <a:r>
              <a:rPr lang="en-US" sz="3600" dirty="0">
                <a:solidFill>
                  <a:srgbClr val="212F64"/>
                </a:solidFill>
                <a:latin typeface="Georgia" panose="02040502050405020303" pitchFamily="18" charset="0"/>
                <a:cs typeface="Gotham Light" pitchFamily="50" charset="0"/>
              </a:rPr>
              <a:t>If you get a call from someone claiming to </a:t>
            </a:r>
            <a:br>
              <a:rPr lang="en-US" sz="3600" dirty="0">
                <a:solidFill>
                  <a:srgbClr val="212F64"/>
                </a:solidFill>
                <a:latin typeface="Georgia" panose="02040502050405020303" pitchFamily="18" charset="0"/>
                <a:cs typeface="Gotham Light" pitchFamily="50" charset="0"/>
              </a:rPr>
            </a:br>
            <a:r>
              <a:rPr lang="en-US" sz="3600" dirty="0">
                <a:solidFill>
                  <a:srgbClr val="212F64"/>
                </a:solidFill>
                <a:latin typeface="Georgia" panose="02040502050405020303" pitchFamily="18" charset="0"/>
                <a:cs typeface="Gotham Light" pitchFamily="50" charset="0"/>
              </a:rPr>
              <a:t>be from the IRS….</a:t>
            </a:r>
          </a:p>
        </p:txBody>
      </p:sp>
      <p:sp>
        <p:nvSpPr>
          <p:cNvPr id="3" name="Content Placeholder 2">
            <a:extLst>
              <a:ext uri="{FF2B5EF4-FFF2-40B4-BE49-F238E27FC236}">
                <a16:creationId xmlns:a16="http://schemas.microsoft.com/office/drawing/2014/main" id="{ECB6968C-5F5D-4265-866B-8DA11F532ED7}"/>
              </a:ext>
            </a:extLst>
          </p:cNvPr>
          <p:cNvSpPr>
            <a:spLocks noGrp="1"/>
          </p:cNvSpPr>
          <p:nvPr>
            <p:ph idx="1"/>
          </p:nvPr>
        </p:nvSpPr>
        <p:spPr>
          <a:xfrm>
            <a:off x="2401121" y="2163507"/>
            <a:ext cx="8144082" cy="3999537"/>
          </a:xfrm>
        </p:spPr>
        <p:txBody>
          <a:bodyPr>
            <a:normAutofit/>
          </a:bodyPr>
          <a:lstStyle/>
          <a:p>
            <a:r>
              <a:rPr lang="en-US" sz="2500" dirty="0">
                <a:solidFill>
                  <a:srgbClr val="212F64"/>
                </a:solidFill>
                <a:latin typeface="Georgia" panose="02040502050405020303" pitchFamily="18" charset="0"/>
                <a:cs typeface="Gotham Light" pitchFamily="50" charset="0"/>
              </a:rPr>
              <a:t>Stay calm.</a:t>
            </a:r>
          </a:p>
          <a:p>
            <a:r>
              <a:rPr lang="en-US" sz="2500" dirty="0">
                <a:solidFill>
                  <a:srgbClr val="212F64"/>
                </a:solidFill>
                <a:latin typeface="Georgia" panose="02040502050405020303" pitchFamily="18" charset="0"/>
                <a:cs typeface="Gotham Light" pitchFamily="50" charset="0"/>
              </a:rPr>
              <a:t>In general, the IRS will correspond first in writing.</a:t>
            </a:r>
          </a:p>
          <a:p>
            <a:r>
              <a:rPr lang="en-US" sz="2500" dirty="0">
                <a:solidFill>
                  <a:srgbClr val="212F64"/>
                </a:solidFill>
                <a:latin typeface="Georgia" panose="02040502050405020303" pitchFamily="18" charset="0"/>
                <a:cs typeface="Gotham Light" pitchFamily="50" charset="0"/>
              </a:rPr>
              <a:t>Do NOT give any information over the phone.</a:t>
            </a:r>
          </a:p>
          <a:p>
            <a:r>
              <a:rPr lang="en-US" sz="2500" dirty="0">
                <a:solidFill>
                  <a:srgbClr val="212F64"/>
                </a:solidFill>
                <a:latin typeface="Georgia" panose="02040502050405020303" pitchFamily="18" charset="0"/>
                <a:cs typeface="Gotham Light" pitchFamily="50" charset="0"/>
              </a:rPr>
              <a:t>If possible, use your caller ID to note the phone number. </a:t>
            </a:r>
          </a:p>
          <a:p>
            <a:r>
              <a:rPr lang="en-US" sz="2500" dirty="0">
                <a:solidFill>
                  <a:srgbClr val="212F64"/>
                </a:solidFill>
                <a:latin typeface="Georgia" panose="02040502050405020303" pitchFamily="18" charset="0"/>
                <a:cs typeface="Gotham Light" pitchFamily="50" charset="0"/>
              </a:rPr>
              <a:t>Go to </a:t>
            </a:r>
            <a:r>
              <a:rPr lang="en-US" sz="2500" dirty="0">
                <a:solidFill>
                  <a:srgbClr val="212F64"/>
                </a:solidFill>
                <a:latin typeface="Georgia" panose="02040502050405020303" pitchFamily="18" charset="0"/>
                <a:cs typeface="Gotham Light" pitchFamily="50" charset="0"/>
                <a:hlinkClick r:id="rId2"/>
              </a:rPr>
              <a:t>phishing@irs.gov</a:t>
            </a:r>
            <a:r>
              <a:rPr lang="en-US" sz="2500" dirty="0">
                <a:solidFill>
                  <a:srgbClr val="212F64"/>
                </a:solidFill>
                <a:latin typeface="Georgia" panose="02040502050405020303" pitchFamily="18" charset="0"/>
                <a:cs typeface="Gotham Light" pitchFamily="50" charset="0"/>
              </a:rPr>
              <a:t> to report the suspected fake caller. Please give them the number. IRS will try to get in touch with them.</a:t>
            </a:r>
          </a:p>
        </p:txBody>
      </p:sp>
      <p:cxnSp>
        <p:nvCxnSpPr>
          <p:cNvPr id="5" name="Straight Connector 4">
            <a:extLst>
              <a:ext uri="{FF2B5EF4-FFF2-40B4-BE49-F238E27FC236}">
                <a16:creationId xmlns:a16="http://schemas.microsoft.com/office/drawing/2014/main" id="{4900EBC4-A6B8-8D47-B74F-3E4BC9EED193}"/>
              </a:ext>
            </a:extLst>
          </p:cNvPr>
          <p:cNvCxnSpPr/>
          <p:nvPr/>
        </p:nvCxnSpPr>
        <p:spPr>
          <a:xfrm>
            <a:off x="924339" y="1967948"/>
            <a:ext cx="10058400" cy="0"/>
          </a:xfrm>
          <a:prstGeom prst="line">
            <a:avLst/>
          </a:prstGeom>
          <a:ln>
            <a:solidFill>
              <a:srgbClr val="212F6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08838BC-71FA-4818-BAC8-49B1D0698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pic>
        <p:nvPicPr>
          <p:cNvPr id="8" name="Picture 7">
            <a:extLst>
              <a:ext uri="{FF2B5EF4-FFF2-40B4-BE49-F238E27FC236}">
                <a16:creationId xmlns:a16="http://schemas.microsoft.com/office/drawing/2014/main" id="{F3A3F4E6-EDEB-435C-9610-C6937C05E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86984">
            <a:off x="667367" y="2733627"/>
            <a:ext cx="1845160" cy="2239951"/>
          </a:xfrm>
          <a:prstGeom prst="rect">
            <a:avLst/>
          </a:prstGeom>
        </p:spPr>
      </p:pic>
    </p:spTree>
    <p:extLst>
      <p:ext uri="{BB962C8B-B14F-4D97-AF65-F5344CB8AC3E}">
        <p14:creationId xmlns:p14="http://schemas.microsoft.com/office/powerpoint/2010/main" val="245191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FC01C-C6B1-4B4B-A805-5ED92368B748}"/>
              </a:ext>
            </a:extLst>
          </p:cNvPr>
          <p:cNvSpPr>
            <a:spLocks noGrp="1"/>
          </p:cNvSpPr>
          <p:nvPr>
            <p:ph type="title"/>
          </p:nvPr>
        </p:nvSpPr>
        <p:spPr>
          <a:xfrm>
            <a:off x="838200" y="365125"/>
            <a:ext cx="10515600" cy="1903942"/>
          </a:xfrm>
        </p:spPr>
        <p:txBody>
          <a:bodyPr>
            <a:normAutofit/>
          </a:bodyPr>
          <a:lstStyle/>
          <a:p>
            <a:r>
              <a:rPr lang="en-US" sz="3600" dirty="0">
                <a:solidFill>
                  <a:srgbClr val="212F64"/>
                </a:solidFill>
                <a:latin typeface="Georgia" panose="02040502050405020303" pitchFamily="18" charset="0"/>
                <a:cs typeface="Gotham Light" pitchFamily="50" charset="0"/>
              </a:rPr>
              <a:t>If someone comes to your door claiming to be from the IRS, Department of Revenue, or Utility Services…..</a:t>
            </a:r>
          </a:p>
        </p:txBody>
      </p:sp>
      <p:sp>
        <p:nvSpPr>
          <p:cNvPr id="3" name="Content Placeholder 2">
            <a:extLst>
              <a:ext uri="{FF2B5EF4-FFF2-40B4-BE49-F238E27FC236}">
                <a16:creationId xmlns:a16="http://schemas.microsoft.com/office/drawing/2014/main" id="{8C125F59-D6C7-4A0E-939E-5FEC4F2A134C}"/>
              </a:ext>
            </a:extLst>
          </p:cNvPr>
          <p:cNvSpPr>
            <a:spLocks noGrp="1"/>
          </p:cNvSpPr>
          <p:nvPr>
            <p:ph idx="1"/>
          </p:nvPr>
        </p:nvSpPr>
        <p:spPr>
          <a:xfrm>
            <a:off x="838200" y="2623669"/>
            <a:ext cx="10515600" cy="4422732"/>
          </a:xfrm>
        </p:spPr>
        <p:txBody>
          <a:bodyPr>
            <a:normAutofit/>
          </a:bodyPr>
          <a:lstStyle/>
          <a:p>
            <a:r>
              <a:rPr lang="en-US" sz="2400" dirty="0">
                <a:solidFill>
                  <a:srgbClr val="212F64"/>
                </a:solidFill>
                <a:latin typeface="Georgia" panose="02040502050405020303" pitchFamily="18" charset="0"/>
                <a:cs typeface="Gotham Light" pitchFamily="50" charset="0"/>
              </a:rPr>
              <a:t>If you are not expecting services or visitors of any kind, do NOT let him or her into your home.</a:t>
            </a:r>
          </a:p>
          <a:p>
            <a:r>
              <a:rPr lang="en-US" sz="2400" dirty="0">
                <a:solidFill>
                  <a:srgbClr val="212F64"/>
                </a:solidFill>
                <a:latin typeface="Georgia" panose="02040502050405020303" pitchFamily="18" charset="0"/>
                <a:cs typeface="Gotham Light" pitchFamily="50" charset="0"/>
              </a:rPr>
              <a:t>Do NOT give them any information.</a:t>
            </a:r>
          </a:p>
          <a:p>
            <a:r>
              <a:rPr lang="en-US" sz="2400" dirty="0">
                <a:solidFill>
                  <a:srgbClr val="212F64"/>
                </a:solidFill>
                <a:latin typeface="Georgia" panose="02040502050405020303" pitchFamily="18" charset="0"/>
                <a:cs typeface="Gotham Light" pitchFamily="50" charset="0"/>
              </a:rPr>
              <a:t>If someone is claiming they are from the IRS, they must have 2 pieces of identification. Each IRS employee carries a name badge and a federal employment card with their picture. The IRS will make an appointment 2 weeks prior to the appointment date. </a:t>
            </a:r>
          </a:p>
          <a:p>
            <a:r>
              <a:rPr lang="en-US" sz="2400" dirty="0">
                <a:solidFill>
                  <a:srgbClr val="212F64"/>
                </a:solidFill>
                <a:latin typeface="Georgia" panose="02040502050405020303" pitchFamily="18" charset="0"/>
                <a:cs typeface="Gotham Light" pitchFamily="50" charset="0"/>
              </a:rPr>
              <a:t>Call 911.</a:t>
            </a:r>
          </a:p>
        </p:txBody>
      </p:sp>
      <p:cxnSp>
        <p:nvCxnSpPr>
          <p:cNvPr id="4" name="Straight Connector 3">
            <a:extLst>
              <a:ext uri="{FF2B5EF4-FFF2-40B4-BE49-F238E27FC236}">
                <a16:creationId xmlns:a16="http://schemas.microsoft.com/office/drawing/2014/main" id="{29FE4C41-5676-D54F-A4B1-C7F242EF7B38}"/>
              </a:ext>
            </a:extLst>
          </p:cNvPr>
          <p:cNvCxnSpPr/>
          <p:nvPr/>
        </p:nvCxnSpPr>
        <p:spPr>
          <a:xfrm>
            <a:off x="924339" y="2385392"/>
            <a:ext cx="10058400" cy="0"/>
          </a:xfrm>
          <a:prstGeom prst="line">
            <a:avLst/>
          </a:prstGeom>
          <a:ln>
            <a:solidFill>
              <a:srgbClr val="212F6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68ADBB8-B008-49EF-B240-B5A68A471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3578F362-254C-48CA-A17B-8C27E50730C5}"/>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36321" y="4841733"/>
            <a:ext cx="2115685" cy="2115685"/>
          </a:xfrm>
          <a:prstGeom prst="rect">
            <a:avLst/>
          </a:prstGeom>
        </p:spPr>
      </p:pic>
      <p:sp>
        <p:nvSpPr>
          <p:cNvPr id="11" name="TextBox 10">
            <a:extLst>
              <a:ext uri="{FF2B5EF4-FFF2-40B4-BE49-F238E27FC236}">
                <a16:creationId xmlns:a16="http://schemas.microsoft.com/office/drawing/2014/main" id="{ED8C4F19-3DB2-4ED4-96AC-E9364F3D7716}"/>
              </a:ext>
            </a:extLst>
          </p:cNvPr>
          <p:cNvSpPr txBox="1"/>
          <p:nvPr/>
        </p:nvSpPr>
        <p:spPr>
          <a:xfrm>
            <a:off x="5552184" y="6957418"/>
            <a:ext cx="3972816" cy="230832"/>
          </a:xfrm>
          <a:prstGeom prst="rect">
            <a:avLst/>
          </a:prstGeom>
          <a:noFill/>
        </p:spPr>
        <p:txBody>
          <a:bodyPr wrap="square" rtlCol="0">
            <a:spAutoFit/>
          </a:bodyPr>
          <a:lstStyle/>
          <a:p>
            <a:r>
              <a:rPr lang="en-US" sz="900" dirty="0">
                <a:hlinkClick r:id="rId5" tooltip="http://commons.wikimedia.org/wiki/File:Home_font_awesome.svg"/>
              </a:rPr>
              <a:t>This Photo</a:t>
            </a:r>
            <a:r>
              <a:rPr lang="en-US" sz="900" dirty="0"/>
              <a:t> by Unknown Author is licensed under </a:t>
            </a:r>
            <a:r>
              <a:rPr lang="en-US" sz="900" dirty="0">
                <a:hlinkClick r:id="rId6" tooltip="https://creativecommons.org/licenses/by-sa/3.0/"/>
              </a:rPr>
              <a:t>CC BY-SA</a:t>
            </a:r>
            <a:endParaRPr lang="en-US" sz="900" dirty="0"/>
          </a:p>
        </p:txBody>
      </p:sp>
    </p:spTree>
    <p:extLst>
      <p:ext uri="{BB962C8B-B14F-4D97-AF65-F5344CB8AC3E}">
        <p14:creationId xmlns:p14="http://schemas.microsoft.com/office/powerpoint/2010/main" val="1576057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A2DD-CABB-4BC7-BE0D-934718A23B2B}"/>
              </a:ext>
            </a:extLst>
          </p:cNvPr>
          <p:cNvSpPr>
            <a:spLocks noGrp="1"/>
          </p:cNvSpPr>
          <p:nvPr>
            <p:ph type="title"/>
          </p:nvPr>
        </p:nvSpPr>
        <p:spPr/>
        <p:txBody>
          <a:bodyPr>
            <a:normAutofit/>
          </a:bodyPr>
          <a:lstStyle/>
          <a:p>
            <a:r>
              <a:rPr lang="en-US" sz="3600" dirty="0">
                <a:solidFill>
                  <a:srgbClr val="212F64"/>
                </a:solidFill>
                <a:latin typeface="Georgia" panose="02040502050405020303" pitchFamily="18" charset="0"/>
                <a:cs typeface="Gotham Light" pitchFamily="2" charset="0"/>
              </a:rPr>
              <a:t>GPS</a:t>
            </a:r>
            <a:r>
              <a:rPr lang="en-US" sz="3600" dirty="0">
                <a:solidFill>
                  <a:srgbClr val="212F64"/>
                </a:solidFill>
                <a:latin typeface="Gotham Light" pitchFamily="2" charset="0"/>
                <a:cs typeface="Gotham Light" pitchFamily="2" charset="0"/>
              </a:rPr>
              <a:t> </a:t>
            </a:r>
          </a:p>
        </p:txBody>
      </p:sp>
      <p:sp>
        <p:nvSpPr>
          <p:cNvPr id="3" name="Content Placeholder 2">
            <a:extLst>
              <a:ext uri="{FF2B5EF4-FFF2-40B4-BE49-F238E27FC236}">
                <a16:creationId xmlns:a16="http://schemas.microsoft.com/office/drawing/2014/main" id="{DEF384E3-5819-47AF-96C2-D2416E3FB0E6}"/>
              </a:ext>
            </a:extLst>
          </p:cNvPr>
          <p:cNvSpPr>
            <a:spLocks noGrp="1"/>
          </p:cNvSpPr>
          <p:nvPr>
            <p:ph idx="1"/>
          </p:nvPr>
        </p:nvSpPr>
        <p:spPr/>
        <p:txBody>
          <a:bodyPr>
            <a:normAutofit/>
          </a:bodyPr>
          <a:lstStyle/>
          <a:p>
            <a:r>
              <a:rPr lang="en-US" sz="2400" dirty="0">
                <a:solidFill>
                  <a:srgbClr val="212F64"/>
                </a:solidFill>
                <a:latin typeface="Georgia" panose="02040502050405020303" pitchFamily="18" charset="0"/>
                <a:cs typeface="Gotham Light" pitchFamily="2" charset="0"/>
              </a:rPr>
              <a:t>Do not set your GPS to your actual home address.</a:t>
            </a:r>
          </a:p>
          <a:p>
            <a:r>
              <a:rPr lang="en-US" sz="2400" dirty="0">
                <a:solidFill>
                  <a:srgbClr val="212F64"/>
                </a:solidFill>
                <a:latin typeface="Georgia" panose="02040502050405020303" pitchFamily="18" charset="0"/>
                <a:cs typeface="Gotham Light" pitchFamily="2" charset="0"/>
              </a:rPr>
              <a:t>If possible, set it to the nearest police or fire station.</a:t>
            </a:r>
          </a:p>
        </p:txBody>
      </p:sp>
      <p:cxnSp>
        <p:nvCxnSpPr>
          <p:cNvPr id="4" name="Straight Connector 3">
            <a:extLst>
              <a:ext uri="{FF2B5EF4-FFF2-40B4-BE49-F238E27FC236}">
                <a16:creationId xmlns:a16="http://schemas.microsoft.com/office/drawing/2014/main" id="{79E19153-43C1-304B-9EFA-A9BBB3A6DD9A}"/>
              </a:ext>
            </a:extLst>
          </p:cNvPr>
          <p:cNvCxnSpPr/>
          <p:nvPr/>
        </p:nvCxnSpPr>
        <p:spPr>
          <a:xfrm>
            <a:off x="924339" y="1560444"/>
            <a:ext cx="10058400" cy="0"/>
          </a:xfrm>
          <a:prstGeom prst="line">
            <a:avLst/>
          </a:prstGeom>
          <a:ln>
            <a:solidFill>
              <a:srgbClr val="212F6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4C81379-FA89-41C7-9432-FAFA22B62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pic>
        <p:nvPicPr>
          <p:cNvPr id="7" name="Picture 6" descr="A close up of text on a black background&#10;&#10;Description generated with high confidence">
            <a:extLst>
              <a:ext uri="{FF2B5EF4-FFF2-40B4-BE49-F238E27FC236}">
                <a16:creationId xmlns:a16="http://schemas.microsoft.com/office/drawing/2014/main" id="{F0485869-3409-4D36-AEA1-1213204E8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1416" y="3118169"/>
            <a:ext cx="2100124" cy="1937344"/>
          </a:xfrm>
          <a:prstGeom prst="rect">
            <a:avLst/>
          </a:prstGeom>
        </p:spPr>
      </p:pic>
    </p:spTree>
    <p:extLst>
      <p:ext uri="{BB962C8B-B14F-4D97-AF65-F5344CB8AC3E}">
        <p14:creationId xmlns:p14="http://schemas.microsoft.com/office/powerpoint/2010/main" val="227957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3CFB-AE77-483E-835A-66FC50D2EC51}"/>
              </a:ext>
            </a:extLst>
          </p:cNvPr>
          <p:cNvSpPr>
            <a:spLocks noGrp="1"/>
          </p:cNvSpPr>
          <p:nvPr>
            <p:ph type="title"/>
          </p:nvPr>
        </p:nvSpPr>
        <p:spPr/>
        <p:txBody>
          <a:bodyPr>
            <a:normAutofit/>
          </a:bodyPr>
          <a:lstStyle/>
          <a:p>
            <a:r>
              <a:rPr lang="en-US" sz="3600" dirty="0">
                <a:solidFill>
                  <a:srgbClr val="212F64"/>
                </a:solidFill>
                <a:latin typeface="Georgia" panose="02040502050405020303" pitchFamily="18" charset="0"/>
                <a:cs typeface="Gotham Light" pitchFamily="2" charset="0"/>
              </a:rPr>
              <a:t>Telemarketers</a:t>
            </a:r>
            <a:r>
              <a:rPr lang="en-US" sz="3600" dirty="0">
                <a:solidFill>
                  <a:srgbClr val="212F64"/>
                </a:solidFill>
                <a:latin typeface="Gotham Light" pitchFamily="2" charset="0"/>
                <a:cs typeface="Gotham Light" pitchFamily="2" charset="0"/>
              </a:rPr>
              <a:t>	</a:t>
            </a:r>
          </a:p>
        </p:txBody>
      </p:sp>
      <p:sp>
        <p:nvSpPr>
          <p:cNvPr id="3" name="Content Placeholder 2">
            <a:extLst>
              <a:ext uri="{FF2B5EF4-FFF2-40B4-BE49-F238E27FC236}">
                <a16:creationId xmlns:a16="http://schemas.microsoft.com/office/drawing/2014/main" id="{8C2A75AA-1BA4-404F-8DE7-8247014FE527}"/>
              </a:ext>
            </a:extLst>
          </p:cNvPr>
          <p:cNvSpPr>
            <a:spLocks noGrp="1"/>
          </p:cNvSpPr>
          <p:nvPr>
            <p:ph idx="1"/>
          </p:nvPr>
        </p:nvSpPr>
        <p:spPr>
          <a:xfrm>
            <a:off x="746101" y="1822220"/>
            <a:ext cx="7082215" cy="4729884"/>
          </a:xfrm>
        </p:spPr>
        <p:txBody>
          <a:bodyPr>
            <a:normAutofit fontScale="92500" lnSpcReduction="10000"/>
          </a:bodyPr>
          <a:lstStyle/>
          <a:p>
            <a:r>
              <a:rPr lang="en-US" sz="2400" b="1" dirty="0">
                <a:solidFill>
                  <a:srgbClr val="212F64"/>
                </a:solidFill>
                <a:latin typeface="Georgia" panose="02040502050405020303" pitchFamily="18" charset="0"/>
                <a:cs typeface="Gotham Light" pitchFamily="2" charset="0"/>
              </a:rPr>
              <a:t>Most effective – if you do not know the number, do not answer. </a:t>
            </a:r>
          </a:p>
          <a:p>
            <a:r>
              <a:rPr lang="en-US" sz="2400" dirty="0">
                <a:solidFill>
                  <a:srgbClr val="212F64"/>
                </a:solidFill>
                <a:latin typeface="Georgia" panose="02040502050405020303" pitchFamily="18" charset="0"/>
                <a:cs typeface="Gotham Light" pitchFamily="2" charset="0"/>
              </a:rPr>
              <a:t>National Do Not Call Registry</a:t>
            </a:r>
          </a:p>
          <a:p>
            <a:pPr lvl="1"/>
            <a:r>
              <a:rPr lang="en-US" sz="2000" dirty="0">
                <a:solidFill>
                  <a:srgbClr val="212F64"/>
                </a:solidFill>
                <a:latin typeface="Georgia" panose="02040502050405020303" pitchFamily="18" charset="0"/>
                <a:cs typeface="Gotham Light" pitchFamily="2" charset="0"/>
                <a:hlinkClick r:id="rId3"/>
              </a:rPr>
              <a:t>https://www.donotcall.gov/</a:t>
            </a:r>
            <a:endParaRPr lang="en-US" sz="2000" dirty="0">
              <a:solidFill>
                <a:srgbClr val="212F64"/>
              </a:solidFill>
              <a:latin typeface="Georgia" panose="02040502050405020303" pitchFamily="18" charset="0"/>
              <a:cs typeface="Gotham Light" pitchFamily="2" charset="0"/>
            </a:endParaRPr>
          </a:p>
          <a:p>
            <a:r>
              <a:rPr lang="en-US" dirty="0">
                <a:solidFill>
                  <a:srgbClr val="212F64"/>
                </a:solidFill>
                <a:latin typeface="Georgia" panose="02040502050405020303" pitchFamily="18" charset="0"/>
                <a:cs typeface="Gotham Light" pitchFamily="2" charset="0"/>
              </a:rPr>
              <a:t>Spoofing </a:t>
            </a:r>
          </a:p>
          <a:p>
            <a:pPr lvl="1"/>
            <a:r>
              <a:rPr lang="en-US" sz="2000" dirty="0">
                <a:solidFill>
                  <a:srgbClr val="212F64"/>
                </a:solidFill>
                <a:latin typeface="Georgia" panose="02040502050405020303" pitchFamily="18" charset="0"/>
                <a:cs typeface="Gotham Light" pitchFamily="2" charset="0"/>
              </a:rPr>
              <a:t>According to AARP, spoofing can be defined as “scammers and telemarketers using Voice over Internet Protocol (VoIP) software to mimic your area code and three-number prefix to make it appear as if an incoming call is originating from near your own location.” </a:t>
            </a:r>
            <a:r>
              <a:rPr lang="en-US" sz="1000" i="1" dirty="0">
                <a:solidFill>
                  <a:srgbClr val="212F64"/>
                </a:solidFill>
                <a:latin typeface="Georgia" panose="02040502050405020303" pitchFamily="18" charset="0"/>
                <a:cs typeface="Gotham Light" pitchFamily="2" charset="0"/>
              </a:rPr>
              <a:t>https://www.aarp.org/money/scams-fraud/info-2017/scammers-neighbor-robocalls-spoofing-fd.html </a:t>
            </a:r>
          </a:p>
          <a:p>
            <a:r>
              <a:rPr lang="en-US" sz="2400" dirty="0">
                <a:solidFill>
                  <a:srgbClr val="212F64"/>
                </a:solidFill>
                <a:latin typeface="Georgia" panose="02040502050405020303" pitchFamily="18" charset="0"/>
                <a:cs typeface="Gotham Light" pitchFamily="2" charset="0"/>
              </a:rPr>
              <a:t>Phone Number Storage</a:t>
            </a:r>
          </a:p>
          <a:p>
            <a:pPr lvl="1"/>
            <a:r>
              <a:rPr lang="en-US" dirty="0">
                <a:solidFill>
                  <a:srgbClr val="212F64"/>
                </a:solidFill>
                <a:latin typeface="Georgia" panose="02040502050405020303" pitchFamily="18" charset="0"/>
                <a:cs typeface="Gotham Light" pitchFamily="2" charset="0"/>
              </a:rPr>
              <a:t>Always save Emergency Services in your phone for a quick, easy dial in an emergency.</a:t>
            </a:r>
          </a:p>
          <a:p>
            <a:pPr lvl="1"/>
            <a:r>
              <a:rPr lang="en-US" dirty="0">
                <a:solidFill>
                  <a:srgbClr val="212F64"/>
                </a:solidFill>
                <a:latin typeface="Georgia" panose="02040502050405020303" pitchFamily="18" charset="0"/>
                <a:cs typeface="Gotham Light" pitchFamily="2" charset="0"/>
              </a:rPr>
              <a:t>Set up your ICE (In Case of Emergency) Contacts in your phone. </a:t>
            </a:r>
          </a:p>
        </p:txBody>
      </p:sp>
      <p:cxnSp>
        <p:nvCxnSpPr>
          <p:cNvPr id="4" name="Straight Connector 3">
            <a:extLst>
              <a:ext uri="{FF2B5EF4-FFF2-40B4-BE49-F238E27FC236}">
                <a16:creationId xmlns:a16="http://schemas.microsoft.com/office/drawing/2014/main" id="{61729C8F-1E1B-6C4F-82C2-6ECA592EA2BF}"/>
              </a:ext>
            </a:extLst>
          </p:cNvPr>
          <p:cNvCxnSpPr/>
          <p:nvPr/>
        </p:nvCxnSpPr>
        <p:spPr>
          <a:xfrm>
            <a:off x="904461" y="1660871"/>
            <a:ext cx="10058400" cy="0"/>
          </a:xfrm>
          <a:prstGeom prst="line">
            <a:avLst/>
          </a:prstGeom>
          <a:ln>
            <a:solidFill>
              <a:srgbClr val="212F6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EB3FD26-30EA-4EF7-8943-AD81BC5EB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pic>
        <p:nvPicPr>
          <p:cNvPr id="6" name="Picture 5">
            <a:extLst>
              <a:ext uri="{FF2B5EF4-FFF2-40B4-BE49-F238E27FC236}">
                <a16:creationId xmlns:a16="http://schemas.microsoft.com/office/drawing/2014/main" id="{AC444F55-313E-4D58-BD73-EF7E6075B5F5}"/>
              </a:ext>
            </a:extLst>
          </p:cNvPr>
          <p:cNvPicPr>
            <a:picLocks noChangeAspect="1"/>
          </p:cNvPicPr>
          <p:nvPr/>
        </p:nvPicPr>
        <p:blipFill>
          <a:blip r:embed="rId5">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rot="395993">
            <a:off x="8314117" y="2260753"/>
            <a:ext cx="1845160" cy="2239951"/>
          </a:xfrm>
          <a:prstGeom prst="rect">
            <a:avLst/>
          </a:prstGeom>
        </p:spPr>
      </p:pic>
    </p:spTree>
    <p:extLst>
      <p:ext uri="{BB962C8B-B14F-4D97-AF65-F5344CB8AC3E}">
        <p14:creationId xmlns:p14="http://schemas.microsoft.com/office/powerpoint/2010/main" val="318976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FD64-40B7-4CA2-81CC-EAE099E475CC}"/>
              </a:ext>
            </a:extLst>
          </p:cNvPr>
          <p:cNvSpPr>
            <a:spLocks noGrp="1"/>
          </p:cNvSpPr>
          <p:nvPr>
            <p:ph type="title"/>
          </p:nvPr>
        </p:nvSpPr>
        <p:spPr>
          <a:xfrm>
            <a:off x="838200" y="331468"/>
            <a:ext cx="10515600" cy="1236132"/>
          </a:xfrm>
        </p:spPr>
        <p:txBody>
          <a:bodyPr>
            <a:normAutofit/>
          </a:bodyPr>
          <a:lstStyle/>
          <a:p>
            <a:r>
              <a:rPr lang="en-US" sz="3600" dirty="0">
                <a:solidFill>
                  <a:srgbClr val="212F64"/>
                </a:solidFill>
                <a:latin typeface="Georgia" panose="02040502050405020303" pitchFamily="18" charset="0"/>
                <a:cs typeface="Gotham Light" pitchFamily="2" charset="0"/>
              </a:rPr>
              <a:t>Robo Calls </a:t>
            </a:r>
          </a:p>
        </p:txBody>
      </p:sp>
      <p:cxnSp>
        <p:nvCxnSpPr>
          <p:cNvPr id="4" name="Straight Connector 3">
            <a:extLst>
              <a:ext uri="{FF2B5EF4-FFF2-40B4-BE49-F238E27FC236}">
                <a16:creationId xmlns:a16="http://schemas.microsoft.com/office/drawing/2014/main" id="{4112BA9E-9CC8-BF4D-AD8C-D8BE09C3FA46}"/>
              </a:ext>
            </a:extLst>
          </p:cNvPr>
          <p:cNvCxnSpPr/>
          <p:nvPr/>
        </p:nvCxnSpPr>
        <p:spPr>
          <a:xfrm>
            <a:off x="924339" y="1461052"/>
            <a:ext cx="10058400" cy="0"/>
          </a:xfrm>
          <a:prstGeom prst="line">
            <a:avLst/>
          </a:prstGeom>
          <a:ln>
            <a:solidFill>
              <a:srgbClr val="212F6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0AB57EC-8FE7-4B44-9E98-76EFBA39E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sp>
        <p:nvSpPr>
          <p:cNvPr id="3" name="TextBox 2">
            <a:extLst>
              <a:ext uri="{FF2B5EF4-FFF2-40B4-BE49-F238E27FC236}">
                <a16:creationId xmlns:a16="http://schemas.microsoft.com/office/drawing/2014/main" id="{755ED035-22F7-43B5-8904-A95BDF9F5478}"/>
              </a:ext>
            </a:extLst>
          </p:cNvPr>
          <p:cNvSpPr txBox="1"/>
          <p:nvPr/>
        </p:nvSpPr>
        <p:spPr>
          <a:xfrm>
            <a:off x="1064977" y="2743714"/>
            <a:ext cx="865567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Free for VOIP landlines (there is a fee for cell phones)</a:t>
            </a:r>
          </a:p>
          <a:p>
            <a:pPr marL="285750" indent="-285750">
              <a:buFont typeface="Arial" panose="020B0604020202020204" pitchFamily="34" charset="0"/>
              <a:buChar char="•"/>
            </a:pPr>
            <a:r>
              <a:rPr lang="en-US" dirty="0"/>
              <a:t>For most, the service stops anywhere from 1 to 4 calls per day</a:t>
            </a:r>
          </a:p>
          <a:p>
            <a:pPr marL="285750" indent="-285750">
              <a:buFont typeface="Arial" panose="020B0604020202020204" pitchFamily="34" charset="0"/>
              <a:buChar char="•"/>
            </a:pPr>
            <a:r>
              <a:rPr lang="en-US" dirty="0"/>
              <a:t>The way it works is - the phone will ring once; if the call is from one of the call centers that </a:t>
            </a:r>
            <a:r>
              <a:rPr lang="en-US" dirty="0" err="1"/>
              <a:t>nomorobo</a:t>
            </a:r>
            <a:r>
              <a:rPr lang="en-US" dirty="0"/>
              <a:t> has </a:t>
            </a:r>
            <a:r>
              <a:rPr lang="en-US" dirty="0" err="1"/>
              <a:t>ID'ed</a:t>
            </a:r>
            <a:r>
              <a:rPr lang="en-US" dirty="0"/>
              <a:t> as a telemarketer, the phone does not ring a second time. So before answering the phone, make sure it rings at least 2 times</a:t>
            </a:r>
          </a:p>
          <a:p>
            <a:endParaRPr lang="en-US" dirty="0"/>
          </a:p>
        </p:txBody>
      </p:sp>
      <p:sp>
        <p:nvSpPr>
          <p:cNvPr id="6" name="TextBox 5">
            <a:extLst>
              <a:ext uri="{FF2B5EF4-FFF2-40B4-BE49-F238E27FC236}">
                <a16:creationId xmlns:a16="http://schemas.microsoft.com/office/drawing/2014/main" id="{7A76FF92-E395-4B1E-9318-0FD295DD6651}"/>
              </a:ext>
            </a:extLst>
          </p:cNvPr>
          <p:cNvSpPr txBox="1"/>
          <p:nvPr/>
        </p:nvSpPr>
        <p:spPr>
          <a:xfrm>
            <a:off x="1122642" y="1952368"/>
            <a:ext cx="7438768" cy="369332"/>
          </a:xfrm>
          <a:prstGeom prst="rect">
            <a:avLst/>
          </a:prstGeom>
          <a:noFill/>
        </p:spPr>
        <p:txBody>
          <a:bodyPr wrap="square" rtlCol="0">
            <a:spAutoFit/>
          </a:bodyPr>
          <a:lstStyle/>
          <a:p>
            <a:r>
              <a:rPr lang="en-US" dirty="0"/>
              <a:t>There are many services that assist with stopping </a:t>
            </a:r>
            <a:r>
              <a:rPr lang="en-US" dirty="0" err="1"/>
              <a:t>robo</a:t>
            </a:r>
            <a:r>
              <a:rPr lang="en-US" dirty="0"/>
              <a:t> calls. </a:t>
            </a:r>
          </a:p>
        </p:txBody>
      </p:sp>
      <p:pic>
        <p:nvPicPr>
          <p:cNvPr id="7" name="Picture 6">
            <a:extLst>
              <a:ext uri="{FF2B5EF4-FFF2-40B4-BE49-F238E27FC236}">
                <a16:creationId xmlns:a16="http://schemas.microsoft.com/office/drawing/2014/main" id="{390F4AB6-4DC0-4E0D-8EF9-272D6DBD7157}"/>
              </a:ext>
            </a:extLst>
          </p:cNvPr>
          <p:cNvPicPr>
            <a:picLocks noChangeAspect="1"/>
          </p:cNvPicPr>
          <p:nvPr/>
        </p:nvPicPr>
        <p:blipFill>
          <a:blip r:embed="rId4">
            <a:duotone>
              <a:prstClr val="black"/>
              <a:srgbClr val="002060">
                <a:tint val="45000"/>
                <a:satMod val="400000"/>
              </a:srgbClr>
            </a:duotone>
            <a:extLst>
              <a:ext uri="{28A0092B-C50C-407E-A947-70E740481C1C}">
                <a14:useLocalDpi xmlns:a14="http://schemas.microsoft.com/office/drawing/2010/main" val="0"/>
              </a:ext>
            </a:extLst>
          </a:blip>
          <a:stretch>
            <a:fillRect/>
          </a:stretch>
        </p:blipFill>
        <p:spPr>
          <a:xfrm rot="21014307">
            <a:off x="6159576" y="4383798"/>
            <a:ext cx="1845160" cy="2239951"/>
          </a:xfrm>
          <a:prstGeom prst="rect">
            <a:avLst/>
          </a:prstGeom>
        </p:spPr>
      </p:pic>
    </p:spTree>
    <p:extLst>
      <p:ext uri="{BB962C8B-B14F-4D97-AF65-F5344CB8AC3E}">
        <p14:creationId xmlns:p14="http://schemas.microsoft.com/office/powerpoint/2010/main" val="342788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AFE8-D9F6-46AF-BDC4-709037175F8A}"/>
              </a:ext>
            </a:extLst>
          </p:cNvPr>
          <p:cNvSpPr>
            <a:spLocks noGrp="1"/>
          </p:cNvSpPr>
          <p:nvPr>
            <p:ph type="title"/>
          </p:nvPr>
        </p:nvSpPr>
        <p:spPr/>
        <p:txBody>
          <a:bodyPr>
            <a:normAutofit/>
          </a:bodyPr>
          <a:lstStyle/>
          <a:p>
            <a:r>
              <a:rPr lang="en-US" sz="3600" dirty="0">
                <a:solidFill>
                  <a:srgbClr val="212F64"/>
                </a:solidFill>
                <a:latin typeface="Georgia" panose="02040502050405020303" pitchFamily="18" charset="0"/>
                <a:cs typeface="Gotham Light" pitchFamily="2" charset="0"/>
              </a:rPr>
              <a:t>US Mail</a:t>
            </a:r>
          </a:p>
        </p:txBody>
      </p:sp>
      <p:sp>
        <p:nvSpPr>
          <p:cNvPr id="3" name="Content Placeholder 2">
            <a:extLst>
              <a:ext uri="{FF2B5EF4-FFF2-40B4-BE49-F238E27FC236}">
                <a16:creationId xmlns:a16="http://schemas.microsoft.com/office/drawing/2014/main" id="{F23A6F0A-13CA-4B4A-8C74-464FA06AF77D}"/>
              </a:ext>
            </a:extLst>
          </p:cNvPr>
          <p:cNvSpPr>
            <a:spLocks noGrp="1"/>
          </p:cNvSpPr>
          <p:nvPr>
            <p:ph idx="1"/>
          </p:nvPr>
        </p:nvSpPr>
        <p:spPr>
          <a:xfrm>
            <a:off x="838200" y="1690688"/>
            <a:ext cx="10515600" cy="4595605"/>
          </a:xfrm>
        </p:spPr>
        <p:txBody>
          <a:bodyPr>
            <a:normAutofit fontScale="92500" lnSpcReduction="20000"/>
          </a:bodyPr>
          <a:lstStyle/>
          <a:p>
            <a:r>
              <a:rPr lang="en-US" dirty="0">
                <a:solidFill>
                  <a:srgbClr val="212F64"/>
                </a:solidFill>
                <a:latin typeface="Georgia" panose="02040502050405020303" pitchFamily="18" charset="0"/>
                <a:cs typeface="Gotham Light" pitchFamily="2" charset="0"/>
              </a:rPr>
              <a:t>Opt. Out</a:t>
            </a:r>
          </a:p>
          <a:p>
            <a:pPr lvl="1"/>
            <a:r>
              <a:rPr lang="en-US" dirty="0">
                <a:solidFill>
                  <a:srgbClr val="212F64"/>
                </a:solidFill>
                <a:latin typeface="Georgia" panose="02040502050405020303" pitchFamily="18" charset="0"/>
                <a:cs typeface="Gotham Light" pitchFamily="2" charset="0"/>
              </a:rPr>
              <a:t>Direct Marketing Association</a:t>
            </a:r>
          </a:p>
          <a:p>
            <a:pPr lvl="2"/>
            <a:r>
              <a:rPr lang="en-US" dirty="0">
                <a:solidFill>
                  <a:srgbClr val="212F64"/>
                </a:solidFill>
                <a:latin typeface="Georgia" panose="02040502050405020303" pitchFamily="18" charset="0"/>
                <a:cs typeface="Gotham Light" pitchFamily="2" charset="0"/>
                <a:hlinkClick r:id="rId3"/>
              </a:rPr>
              <a:t>www.dmachoice.org</a:t>
            </a:r>
            <a:r>
              <a:rPr lang="en-US" dirty="0">
                <a:solidFill>
                  <a:srgbClr val="212F64"/>
                </a:solidFill>
                <a:latin typeface="Georgia" panose="02040502050405020303" pitchFamily="18" charset="0"/>
                <a:cs typeface="Gotham Light" pitchFamily="2" charset="0"/>
              </a:rPr>
              <a:t>	</a:t>
            </a:r>
          </a:p>
          <a:p>
            <a:pPr lvl="2"/>
            <a:r>
              <a:rPr lang="en-US" dirty="0">
                <a:solidFill>
                  <a:srgbClr val="212F64"/>
                </a:solidFill>
                <a:latin typeface="Georgia" panose="02040502050405020303" pitchFamily="18" charset="0"/>
                <a:cs typeface="Gotham Light" pitchFamily="2" charset="0"/>
              </a:rPr>
              <a:t>Fill out a form online to decrease unsolicited mailings. </a:t>
            </a:r>
          </a:p>
          <a:p>
            <a:pPr lvl="2"/>
            <a:r>
              <a:rPr lang="en-US" dirty="0">
                <a:solidFill>
                  <a:srgbClr val="212F64"/>
                </a:solidFill>
                <a:latin typeface="Georgia" panose="02040502050405020303" pitchFamily="18" charset="0"/>
                <a:cs typeface="Gotham Light" pitchFamily="2" charset="0"/>
              </a:rPr>
              <a:t>There is a small, one-time fee for the service. </a:t>
            </a:r>
          </a:p>
          <a:p>
            <a:pPr lvl="1"/>
            <a:endParaRPr lang="en-US" dirty="0">
              <a:solidFill>
                <a:srgbClr val="212F64"/>
              </a:solidFill>
              <a:latin typeface="Georgia" panose="02040502050405020303" pitchFamily="18" charset="0"/>
              <a:cs typeface="Gotham Light" pitchFamily="2" charset="0"/>
            </a:endParaRPr>
          </a:p>
          <a:p>
            <a:r>
              <a:rPr lang="en-US" dirty="0">
                <a:solidFill>
                  <a:srgbClr val="212F64"/>
                </a:solidFill>
                <a:latin typeface="Georgia" panose="02040502050405020303" pitchFamily="18" charset="0"/>
                <a:cs typeface="Gotham Light" pitchFamily="2" charset="0"/>
              </a:rPr>
              <a:t>Credit Card Offers</a:t>
            </a:r>
          </a:p>
          <a:p>
            <a:pPr lvl="1"/>
            <a:r>
              <a:rPr lang="en-US" dirty="0">
                <a:solidFill>
                  <a:srgbClr val="212F64"/>
                </a:solidFill>
                <a:latin typeface="Georgia" panose="02040502050405020303" pitchFamily="18" charset="0"/>
                <a:cs typeface="Gotham Light" pitchFamily="2" charset="0"/>
              </a:rPr>
              <a:t>Check your mail box often.</a:t>
            </a:r>
          </a:p>
          <a:p>
            <a:pPr lvl="1"/>
            <a:r>
              <a:rPr lang="en-US" dirty="0">
                <a:solidFill>
                  <a:srgbClr val="212F64"/>
                </a:solidFill>
                <a:latin typeface="Georgia" panose="02040502050405020303" pitchFamily="18" charset="0"/>
                <a:cs typeface="Gotham Light" pitchFamily="2" charset="0"/>
              </a:rPr>
              <a:t>Shred all unused offers.</a:t>
            </a:r>
          </a:p>
          <a:p>
            <a:pPr lvl="1"/>
            <a:r>
              <a:rPr lang="en-US" dirty="0">
                <a:solidFill>
                  <a:srgbClr val="212F64"/>
                </a:solidFill>
                <a:latin typeface="Georgia" panose="02040502050405020303" pitchFamily="18" charset="0"/>
                <a:cs typeface="Gotham Light" pitchFamily="2" charset="0"/>
                <a:hlinkClick r:id="rId4"/>
              </a:rPr>
              <a:t>www.optoutprescreen.com</a:t>
            </a:r>
            <a:r>
              <a:rPr lang="en-US" dirty="0">
                <a:solidFill>
                  <a:srgbClr val="212F64"/>
                </a:solidFill>
                <a:latin typeface="Georgia" panose="02040502050405020303" pitchFamily="18" charset="0"/>
                <a:cs typeface="Gotham Light" pitchFamily="2" charset="0"/>
              </a:rPr>
              <a:t> or call 888-567-8688 (888-5-OPT-OUT) </a:t>
            </a:r>
          </a:p>
          <a:p>
            <a:pPr lvl="1"/>
            <a:endParaRPr lang="en-US" dirty="0">
              <a:solidFill>
                <a:srgbClr val="212F64"/>
              </a:solidFill>
              <a:latin typeface="Georgia" panose="02040502050405020303" pitchFamily="18" charset="0"/>
              <a:cs typeface="Gotham Light" pitchFamily="2" charset="0"/>
            </a:endParaRPr>
          </a:p>
          <a:p>
            <a:r>
              <a:rPr lang="en-US" dirty="0">
                <a:solidFill>
                  <a:srgbClr val="212F64"/>
                </a:solidFill>
                <a:latin typeface="Georgia" panose="02040502050405020303" pitchFamily="18" charset="0"/>
                <a:cs typeface="Gotham Light" pitchFamily="2" charset="0"/>
              </a:rPr>
              <a:t>Do not put outgoing mail with confidential information in your home or office mailbox with the flag up. Please take these directly to a post office or USPS drop box. </a:t>
            </a:r>
          </a:p>
          <a:p>
            <a:pPr lvl="1"/>
            <a:endParaRPr lang="en-US" dirty="0">
              <a:solidFill>
                <a:srgbClr val="212F64"/>
              </a:solidFill>
              <a:latin typeface="Gotham Light" pitchFamily="2" charset="0"/>
              <a:cs typeface="Gotham Light" pitchFamily="2" charset="0"/>
            </a:endParaRPr>
          </a:p>
          <a:p>
            <a:pPr marL="457200" lvl="1" indent="0">
              <a:buNone/>
            </a:pPr>
            <a:endParaRPr lang="en-US" dirty="0">
              <a:solidFill>
                <a:srgbClr val="212F64"/>
              </a:solidFill>
              <a:latin typeface="Gotham Light" pitchFamily="2" charset="0"/>
              <a:cs typeface="Gotham Light" pitchFamily="2" charset="0"/>
            </a:endParaRPr>
          </a:p>
        </p:txBody>
      </p:sp>
      <p:cxnSp>
        <p:nvCxnSpPr>
          <p:cNvPr id="4" name="Straight Connector 3">
            <a:extLst>
              <a:ext uri="{FF2B5EF4-FFF2-40B4-BE49-F238E27FC236}">
                <a16:creationId xmlns:a16="http://schemas.microsoft.com/office/drawing/2014/main" id="{E062FFDB-BED8-5149-82B2-B4FD1632CEE6}"/>
              </a:ext>
            </a:extLst>
          </p:cNvPr>
          <p:cNvCxnSpPr/>
          <p:nvPr/>
        </p:nvCxnSpPr>
        <p:spPr>
          <a:xfrm>
            <a:off x="924339" y="1486571"/>
            <a:ext cx="10058400" cy="0"/>
          </a:xfrm>
          <a:prstGeom prst="line">
            <a:avLst/>
          </a:prstGeom>
          <a:ln>
            <a:solidFill>
              <a:srgbClr val="212F64"/>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0941395-3642-40EF-9EC9-58CDA6B29B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3231" y="5951154"/>
            <a:ext cx="2390266" cy="651662"/>
          </a:xfrm>
          <a:prstGeom prst="rect">
            <a:avLst/>
          </a:prstGeom>
        </p:spPr>
      </p:pic>
      <p:pic>
        <p:nvPicPr>
          <p:cNvPr id="7" name="Picture 6" descr="A picture containing object&#10;&#10;Description generated with very high confidence">
            <a:extLst>
              <a:ext uri="{FF2B5EF4-FFF2-40B4-BE49-F238E27FC236}">
                <a16:creationId xmlns:a16="http://schemas.microsoft.com/office/drawing/2014/main" id="{D999E84F-AE88-4252-996A-CE1DEC4D70C0}"/>
              </a:ext>
            </a:extLst>
          </p:cNvPr>
          <p:cNvPicPr>
            <a:picLocks noChangeAspect="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140851" y="1550011"/>
            <a:ext cx="2667548" cy="2667548"/>
          </a:xfrm>
          <a:prstGeom prst="rect">
            <a:avLst/>
          </a:prstGeom>
        </p:spPr>
      </p:pic>
    </p:spTree>
    <p:extLst>
      <p:ext uri="{BB962C8B-B14F-4D97-AF65-F5344CB8AC3E}">
        <p14:creationId xmlns:p14="http://schemas.microsoft.com/office/powerpoint/2010/main" val="2071182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TM10001104[[fn=Feathered]]</Template>
  <TotalTime>6492</TotalTime>
  <Words>1624</Words>
  <Application>Microsoft Office PowerPoint</Application>
  <PresentationFormat>Widescreen</PresentationFormat>
  <Paragraphs>172</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Georgia</vt:lpstr>
      <vt:lpstr>Gotham Light</vt:lpstr>
      <vt:lpstr>Times New Roman</vt:lpstr>
      <vt:lpstr>Office Theme</vt:lpstr>
      <vt:lpstr>Financial Literacy for  Mature Over 55</vt:lpstr>
      <vt:lpstr>PowerPoint Presentation</vt:lpstr>
      <vt:lpstr>Medicare New Cards </vt:lpstr>
      <vt:lpstr>If you get a call from someone claiming to  be from the IRS….</vt:lpstr>
      <vt:lpstr>If someone comes to your door claiming to be from the IRS, Department of Revenue, or Utility Services…..</vt:lpstr>
      <vt:lpstr>GPS </vt:lpstr>
      <vt:lpstr>Telemarketers </vt:lpstr>
      <vt:lpstr>Robo Calls </vt:lpstr>
      <vt:lpstr>US Mail</vt:lpstr>
      <vt:lpstr>Email and Online Ordering</vt:lpstr>
      <vt:lpstr>Financial Advisors and a Trusted Party</vt:lpstr>
      <vt:lpstr>Financial Advisors and a Trusted Party, continued</vt:lpstr>
      <vt:lpstr>Credit Cards </vt:lpstr>
      <vt:lpstr>Emergency Financial Management Plan</vt:lpstr>
      <vt:lpstr>Emergency Financial Management Plan, continued</vt:lpstr>
      <vt:lpstr>Helpful 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Callie Hammond</dc:creator>
  <cp:lastModifiedBy>Callie Hammond</cp:lastModifiedBy>
  <cp:revision>76</cp:revision>
  <dcterms:created xsi:type="dcterms:W3CDTF">2018-05-31T16:00:42Z</dcterms:created>
  <dcterms:modified xsi:type="dcterms:W3CDTF">2019-03-11T15:04:00Z</dcterms:modified>
</cp:coreProperties>
</file>